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333"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AC94C5-B0FB-4DFA-B919-39EAAD05CB29}" v="2987" dt="2025-08-17T08:36:14.260"/>
    <p1510:client id="{6636E571-EFF4-4740-88C5-59CB89D99265}" v="4138" dt="2025-08-17T11:14:46.372"/>
    <p1510:client id="{89F6CFE7-4297-4262-ACA7-B8837982C326}" v="1431" dt="2025-08-17T09:16:13.124"/>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8/17/2025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jpeg>
</file>

<file path=ppt/media/image22.png>
</file>

<file path=ppt/media/image23.png>
</file>

<file path=ppt/media/image24.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IvanTulli/DSC_project/blob/0721041f9da2f000ea378d62352efaa82192441b/Part%201%20-%20Data%20Collection%20and%20Wrangling/labs-jupyter-spacex-Data%20wrangling.ipynb"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IvanTulli/DSC_project/blob/0721041f9da2f000ea378d62352efaa82192441b/Part%202%20-%20EDA%20with%20SQL/edadataviz.ipynb"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IvanTulli/DSC_project/blob/0721041f9da2f000ea378d62352efaa82192441b/Part%202%20-%20EDA%20with%20SQL/jupyter-labs-eda-sql-coursera_sqllite.ipynb"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IvanTulli/DSC_project/blob/0721041f9da2f000ea378d62352efaa82192441b/Part%203%20-%20Visualization%20and%20Dashboard/lab_jupyter_launch_site_location.ipynb"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IvanTulli/DSC_project/blob/0721041f9da2f000ea378d62352efaa82192441b/Part%203%20-%20Visualization%20and%20Dashboard/spacex-dash-app.py"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IvanTulli/DSC_project/blob/67dd08bcf7489072657086b7afc03abdcfcd1600/Part%204%20-%20Model%20building%20and%20evaluation/SpaceX_Machine%20Learning%20Prediction_Part_5.ipynb"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IvanTulli/DSC_project/blob/0721041f9da2f000ea378d62352efaa82192441b/Part%201%20-%20Data%20Collection%20and%20Wrangling/jupyter-labs-spacex-data-collection-api.ipynb"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IvanTulli/DSC_project/blob/0721041f9da2f000ea378d62352efaa82192441b/Part%201%20-%20Data%20Collection%20and%20Wrangling/jupyter-labs-webscraping.ipynb"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&lt;Ivan T.&gt;</a:t>
            </a:r>
          </a:p>
          <a:p>
            <a:r>
              <a:rPr lang="en-US">
                <a:solidFill>
                  <a:schemeClr val="bg2"/>
                </a:solidFill>
                <a:latin typeface="Abadi"/>
                <a:ea typeface="SF Pro" pitchFamily="2" charset="0"/>
                <a:cs typeface="SF Pro" pitchFamily="2" charset="0"/>
              </a:rPr>
              <a:t>&lt;16.08.2025&gt;</a:t>
            </a:r>
            <a:endParaRPr lang="en-US">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11895"/>
            <a:ext cx="5268012" cy="4521933"/>
          </a:xfrm>
          <a:prstGeom prst="rect">
            <a:avLst/>
          </a:prstGeom>
        </p:spPr>
        <p:txBody>
          <a:bodyPr lIns="91440" tIns="45720" rIns="91440" bIns="45720" anchor="t"/>
          <a:lstStyle/>
          <a:p>
            <a:r>
              <a:rPr lang="en-US" sz="2200">
                <a:solidFill>
                  <a:schemeClr val="accent3">
                    <a:lumMod val="25000"/>
                  </a:schemeClr>
                </a:solidFill>
                <a:latin typeface="Abadi"/>
              </a:rPr>
              <a:t>We studied the counts of launch sites, orbits and mission outcomes, as well as null values. </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a:rPr>
              <a:t>The target featured, called "Class", was created. It is 0 if the landing of the first stage launch was unsuccessful, and 1 if the landing was successful. </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a:rPr>
              <a:t>For more details, the notebook containing the data wrangling process can be found </a:t>
            </a:r>
            <a:r>
              <a:rPr lang="en-US" sz="2200">
                <a:solidFill>
                  <a:schemeClr val="accent1"/>
                </a:solidFill>
                <a:latin typeface="Abadi"/>
                <a:hlinkClick r:id="rId3">
                  <a:extLst>
                    <a:ext uri="{A12FA001-AC4F-418D-AE19-62706E023703}">
                      <ahyp:hlinkClr xmlns:ahyp="http://schemas.microsoft.com/office/drawing/2018/hyperlinkcolor" val="tx"/>
                    </a:ext>
                  </a:extLst>
                </a:hlinkClick>
              </a:rPr>
              <a:t>here</a:t>
            </a:r>
            <a:r>
              <a:rPr lang="en-US" sz="2200">
                <a:solidFill>
                  <a:schemeClr val="accent3">
                    <a:lumMod val="25000"/>
                  </a:schemeClr>
                </a:solidFill>
                <a:latin typeface="Abadi"/>
              </a:rPr>
              <a:t>.</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Wrangling</a:t>
            </a:r>
          </a:p>
        </p:txBody>
      </p:sp>
      <p:sp>
        <p:nvSpPr>
          <p:cNvPr id="7" name="Rectangle 6">
            <a:extLst>
              <a:ext uri="{FF2B5EF4-FFF2-40B4-BE49-F238E27FC236}">
                <a16:creationId xmlns:a16="http://schemas.microsoft.com/office/drawing/2014/main" id="{8BA82FEB-84DF-BFD2-8260-F6FDC204A97A}"/>
              </a:ext>
            </a:extLst>
          </p:cNvPr>
          <p:cNvSpPr/>
          <p:nvPr/>
        </p:nvSpPr>
        <p:spPr>
          <a:xfrm>
            <a:off x="10013706" y="4298679"/>
            <a:ext cx="1395095" cy="120088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44C4F09-6264-304B-8449-5E0A0C01998D}"/>
              </a:ext>
            </a:extLst>
          </p:cNvPr>
          <p:cNvSpPr/>
          <p:nvPr/>
        </p:nvSpPr>
        <p:spPr>
          <a:xfrm>
            <a:off x="7950115" y="4377570"/>
            <a:ext cx="1406468" cy="198562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D0FFEDD-ED70-3320-EDF6-E8E01C0602E9}"/>
              </a:ext>
            </a:extLst>
          </p:cNvPr>
          <p:cNvSpPr/>
          <p:nvPr/>
        </p:nvSpPr>
        <p:spPr>
          <a:xfrm>
            <a:off x="6092865" y="4187838"/>
            <a:ext cx="1397261" cy="71617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67FFCC3-DEAD-5197-51DB-A0DB17F5F47B}"/>
              </a:ext>
            </a:extLst>
          </p:cNvPr>
          <p:cNvSpPr/>
          <p:nvPr/>
        </p:nvSpPr>
        <p:spPr>
          <a:xfrm>
            <a:off x="7799919" y="2381677"/>
            <a:ext cx="1760118" cy="4258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2CCF2B74-A63E-FA68-5D34-35B6CA74F5D0}"/>
              </a:ext>
            </a:extLst>
          </p:cNvPr>
          <p:cNvSpPr txBox="1"/>
          <p:nvPr/>
        </p:nvSpPr>
        <p:spPr>
          <a:xfrm>
            <a:off x="7261672" y="2411913"/>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Data Wrangling</a:t>
            </a:r>
          </a:p>
        </p:txBody>
      </p:sp>
      <p:sp>
        <p:nvSpPr>
          <p:cNvPr id="18" name="TextBox 17">
            <a:extLst>
              <a:ext uri="{FF2B5EF4-FFF2-40B4-BE49-F238E27FC236}">
                <a16:creationId xmlns:a16="http://schemas.microsoft.com/office/drawing/2014/main" id="{A120348C-1F38-3A5F-1D7A-905FF8C544D1}"/>
              </a:ext>
            </a:extLst>
          </p:cNvPr>
          <p:cNvSpPr txBox="1"/>
          <p:nvPr/>
        </p:nvSpPr>
        <p:spPr>
          <a:xfrm>
            <a:off x="6110277" y="4252194"/>
            <a:ext cx="137643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Study of null-values</a:t>
            </a:r>
          </a:p>
        </p:txBody>
      </p:sp>
      <p:sp>
        <p:nvSpPr>
          <p:cNvPr id="20" name="TextBox 19">
            <a:extLst>
              <a:ext uri="{FF2B5EF4-FFF2-40B4-BE49-F238E27FC236}">
                <a16:creationId xmlns:a16="http://schemas.microsoft.com/office/drawing/2014/main" id="{2FEF2B91-FE7D-593E-0EDB-7F1ABEB957B0}"/>
              </a:ext>
            </a:extLst>
          </p:cNvPr>
          <p:cNvSpPr txBox="1"/>
          <p:nvPr/>
        </p:nvSpPr>
        <p:spPr>
          <a:xfrm>
            <a:off x="7944058" y="4382171"/>
            <a:ext cx="1376439"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Counts of times each launch sites, orbit and mission outcome occurred. </a:t>
            </a:r>
          </a:p>
        </p:txBody>
      </p:sp>
      <p:sp>
        <p:nvSpPr>
          <p:cNvPr id="22" name="TextBox 21">
            <a:extLst>
              <a:ext uri="{FF2B5EF4-FFF2-40B4-BE49-F238E27FC236}">
                <a16:creationId xmlns:a16="http://schemas.microsoft.com/office/drawing/2014/main" id="{7340D984-EE14-B92A-E284-96A8C55DE93A}"/>
              </a:ext>
            </a:extLst>
          </p:cNvPr>
          <p:cNvSpPr txBox="1"/>
          <p:nvPr/>
        </p:nvSpPr>
        <p:spPr>
          <a:xfrm>
            <a:off x="10008371" y="4302558"/>
            <a:ext cx="137643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Created the target feature "Class"</a:t>
            </a:r>
            <a:endParaRPr lang="en-US"/>
          </a:p>
        </p:txBody>
      </p:sp>
      <p:cxnSp>
        <p:nvCxnSpPr>
          <p:cNvPr id="26" name="Straight Arrow Connector 25">
            <a:extLst>
              <a:ext uri="{FF2B5EF4-FFF2-40B4-BE49-F238E27FC236}">
                <a16:creationId xmlns:a16="http://schemas.microsoft.com/office/drawing/2014/main" id="{ECFAC22D-E345-629D-3555-8743FFCD7A7E}"/>
              </a:ext>
            </a:extLst>
          </p:cNvPr>
          <p:cNvCxnSpPr/>
          <p:nvPr/>
        </p:nvCxnSpPr>
        <p:spPr>
          <a:xfrm flipH="1">
            <a:off x="7055278" y="2846032"/>
            <a:ext cx="960817" cy="13102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8BFBAD45-298D-D315-82B6-8F1A070BBB24}"/>
              </a:ext>
            </a:extLst>
          </p:cNvPr>
          <p:cNvCxnSpPr>
            <a:cxnSpLocks/>
          </p:cNvCxnSpPr>
          <p:nvPr/>
        </p:nvCxnSpPr>
        <p:spPr>
          <a:xfrm>
            <a:off x="9438096" y="2799093"/>
            <a:ext cx="1173901" cy="14900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19618CD8-1FCB-B562-3FDB-60C4365C57B3}"/>
              </a:ext>
            </a:extLst>
          </p:cNvPr>
          <p:cNvCxnSpPr>
            <a:cxnSpLocks/>
          </p:cNvCxnSpPr>
          <p:nvPr/>
        </p:nvCxnSpPr>
        <p:spPr>
          <a:xfrm>
            <a:off x="8548282" y="2811909"/>
            <a:ext cx="32075" cy="15539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EDA with Data Visualization</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25625"/>
            <a:ext cx="10515600" cy="4351338"/>
          </a:xfrm>
          <a:prstGeom prst="rect">
            <a:avLst/>
          </a:prstGeom>
        </p:spPr>
        <p:txBody>
          <a:bodyPr vert="horz" lIns="91440" tIns="45720" rIns="91440" bIns="45720" rtlCol="0">
            <a:normAutofit/>
          </a:bodyPr>
          <a:lstStyle/>
          <a:p>
            <a:pPr>
              <a:spcBef>
                <a:spcPts val="1400"/>
              </a:spcBef>
            </a:pPr>
            <a:r>
              <a:rPr lang="en-US" sz="2400"/>
              <a:t>During the EDA process, the following scatter plots were made: scatter plots of flight number vs payload mass, flight number vs launch site, payload vs launch site, flight number vs orbit type, payload mass vs orbit type. The points were colored according to the "class", in order to determined relations between the success of the launch and the corresponding features.</a:t>
            </a:r>
          </a:p>
          <a:p>
            <a:pPr>
              <a:spcBef>
                <a:spcPts val="1400"/>
              </a:spcBef>
            </a:pPr>
            <a:r>
              <a:rPr lang="en-US" sz="2400"/>
              <a:t>A bar plot with the success rate of each orbit type was plotted, in order to see which orbits had a high success rate. </a:t>
            </a:r>
          </a:p>
          <a:p>
            <a:pPr>
              <a:spcBef>
                <a:spcPts val="1400"/>
              </a:spcBef>
            </a:pPr>
            <a:r>
              <a:rPr lang="en-US" sz="2400"/>
              <a:t>A line plot of the average success rate across the years was also plotted, with a clear upwards trend of the success rate, as the years went by. </a:t>
            </a:r>
          </a:p>
          <a:p>
            <a:pPr>
              <a:spcBef>
                <a:spcPts val="1400"/>
              </a:spcBef>
            </a:pPr>
            <a:r>
              <a:rPr lang="en-US" sz="2400" dirty="0"/>
              <a:t>For more details, the notebook containing the EDA and visualizations can be found </a:t>
            </a:r>
            <a:r>
              <a:rPr lang="en-US" sz="2400" dirty="0">
                <a:hlinkClick r:id="rId2"/>
              </a:rPr>
              <a:t>here</a:t>
            </a:r>
            <a:r>
              <a:rPr lang="en-US" sz="2400" dirty="0"/>
              <a:t>.</a:t>
            </a:r>
          </a:p>
          <a:p>
            <a:endParaRPr lang="en-US" sz="2400"/>
          </a:p>
        </p:txBody>
      </p:sp>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686834" y="1153572"/>
            <a:ext cx="3200400" cy="44611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rgbClr val="FFFFFF"/>
                </a:solidFill>
                <a:latin typeface="+mj-lt"/>
                <a:ea typeface="+mj-ea"/>
                <a:cs typeface="+mj-cs"/>
              </a:rPr>
              <a:t>EDA with SQL</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447308" y="1012150"/>
            <a:ext cx="6906491" cy="5164813"/>
          </a:xfrm>
          <a:prstGeom prst="rect">
            <a:avLst/>
          </a:prstGeom>
        </p:spPr>
        <p:txBody>
          <a:bodyPr vert="horz" lIns="91440" tIns="45720" rIns="91440" bIns="45720" rtlCol="0" anchor="ctr">
            <a:normAutofit lnSpcReduction="10000"/>
          </a:bodyPr>
          <a:lstStyle/>
          <a:p>
            <a:pPr marL="0" indent="0">
              <a:spcBef>
                <a:spcPts val="1400"/>
              </a:spcBef>
              <a:buNone/>
            </a:pPr>
            <a:r>
              <a:rPr lang="en-US" sz="1500" b="1" dirty="0"/>
              <a:t>We performed SQL </a:t>
            </a:r>
            <a:r>
              <a:rPr lang="en-US" sz="1500" b="1" dirty="0" err="1"/>
              <a:t>querries</a:t>
            </a:r>
            <a:r>
              <a:rPr lang="en-US" sz="1500" b="1" dirty="0"/>
              <a:t> to determine the following:</a:t>
            </a:r>
            <a:endParaRPr lang="en-US" b="1" dirty="0"/>
          </a:p>
          <a:p>
            <a:pPr>
              <a:spcBef>
                <a:spcPts val="1400"/>
              </a:spcBef>
            </a:pPr>
            <a:r>
              <a:rPr lang="en-US" sz="1500"/>
              <a:t>Display the names of the unique launch sites in the space mission</a:t>
            </a:r>
            <a:endParaRPr lang="en-US" sz="1500">
              <a:ea typeface="Calibri"/>
              <a:cs typeface="Calibri"/>
            </a:endParaRPr>
          </a:p>
          <a:p>
            <a:pPr>
              <a:spcBef>
                <a:spcPts val="1400"/>
              </a:spcBef>
            </a:pPr>
            <a:r>
              <a:rPr lang="en-US" sz="1500"/>
              <a:t>Display 5 records where launch sites begin with the string 'CCA'</a:t>
            </a:r>
            <a:endParaRPr lang="en-US" sz="1500">
              <a:ea typeface="Calibri"/>
              <a:cs typeface="Calibri"/>
            </a:endParaRPr>
          </a:p>
          <a:p>
            <a:pPr>
              <a:spcBef>
                <a:spcPts val="1400"/>
              </a:spcBef>
            </a:pPr>
            <a:r>
              <a:rPr lang="en-US" sz="1500"/>
              <a:t>Display the total payload mass carried by boosters launched by NASA (CRS)</a:t>
            </a:r>
            <a:endParaRPr lang="en-US" sz="1500">
              <a:ea typeface="Calibri"/>
              <a:cs typeface="Calibri"/>
            </a:endParaRPr>
          </a:p>
          <a:p>
            <a:pPr>
              <a:spcBef>
                <a:spcPts val="1400"/>
              </a:spcBef>
            </a:pPr>
            <a:r>
              <a:rPr lang="en-US" sz="1500"/>
              <a:t>Display average payload mass carried by booster version F9 v1.1</a:t>
            </a:r>
            <a:endParaRPr lang="en-US" sz="1500">
              <a:ea typeface="Calibri"/>
              <a:cs typeface="Calibri"/>
            </a:endParaRPr>
          </a:p>
          <a:p>
            <a:pPr>
              <a:spcBef>
                <a:spcPts val="1400"/>
              </a:spcBef>
            </a:pPr>
            <a:r>
              <a:rPr lang="en-US" sz="1500"/>
              <a:t>List the date when the first </a:t>
            </a:r>
            <a:r>
              <a:rPr lang="en-US" sz="1500" err="1"/>
              <a:t>succesful</a:t>
            </a:r>
            <a:r>
              <a:rPr lang="en-US" sz="1500"/>
              <a:t> landing outcome in ground pad was </a:t>
            </a:r>
            <a:r>
              <a:rPr lang="en-US" sz="1500" err="1"/>
              <a:t>acheived</a:t>
            </a:r>
            <a:r>
              <a:rPr lang="en-US" sz="1500"/>
              <a:t>.</a:t>
            </a:r>
            <a:endParaRPr lang="en-US" sz="1500">
              <a:ea typeface="Calibri"/>
              <a:cs typeface="Calibri"/>
            </a:endParaRPr>
          </a:p>
          <a:p>
            <a:pPr>
              <a:spcBef>
                <a:spcPts val="1400"/>
              </a:spcBef>
            </a:pPr>
            <a:r>
              <a:rPr lang="en-US" sz="1500"/>
              <a:t>List the names of the boosters which have success in drone ship and have payload mass greater than 4000 but less than 6000</a:t>
            </a:r>
            <a:endParaRPr lang="en-US" sz="1500">
              <a:ea typeface="Calibri"/>
              <a:cs typeface="Calibri"/>
            </a:endParaRPr>
          </a:p>
          <a:p>
            <a:pPr>
              <a:spcBef>
                <a:spcPts val="1400"/>
              </a:spcBef>
            </a:pPr>
            <a:r>
              <a:rPr lang="en-US" sz="1500"/>
              <a:t>List the total number of successful and failure mission outcomes</a:t>
            </a:r>
            <a:endParaRPr lang="en-US" sz="1500">
              <a:ea typeface="Calibri"/>
              <a:cs typeface="Calibri"/>
            </a:endParaRPr>
          </a:p>
          <a:p>
            <a:pPr>
              <a:spcBef>
                <a:spcPts val="1400"/>
              </a:spcBef>
            </a:pPr>
            <a:r>
              <a:rPr lang="en-US" sz="1500"/>
              <a:t>List all the </a:t>
            </a:r>
            <a:r>
              <a:rPr lang="en-US" sz="1500" err="1"/>
              <a:t>booster_versions</a:t>
            </a:r>
            <a:r>
              <a:rPr lang="en-US" sz="1500"/>
              <a:t> that have carried the maximum payload mass, using a subquery with a suitable aggregate function.</a:t>
            </a:r>
            <a:endParaRPr lang="en-US" sz="1500">
              <a:ea typeface="Calibri"/>
              <a:cs typeface="Calibri"/>
            </a:endParaRPr>
          </a:p>
          <a:p>
            <a:pPr>
              <a:spcBef>
                <a:spcPts val="1400"/>
              </a:spcBef>
            </a:pPr>
            <a:r>
              <a:rPr lang="en-US" sz="1500"/>
              <a:t>List the records which will display the month names, failure </a:t>
            </a:r>
            <a:r>
              <a:rPr lang="en-US" sz="1500" err="1"/>
              <a:t>landing_outcomes</a:t>
            </a:r>
            <a:r>
              <a:rPr lang="en-US" sz="1500"/>
              <a:t> in drone ship ,booster versions, </a:t>
            </a:r>
            <a:r>
              <a:rPr lang="en-US" sz="1500" err="1"/>
              <a:t>launch_site</a:t>
            </a:r>
            <a:r>
              <a:rPr lang="en-US" sz="1500"/>
              <a:t> for the months in year 2015.</a:t>
            </a:r>
            <a:endParaRPr lang="en-US" sz="1500">
              <a:ea typeface="Calibri"/>
              <a:cs typeface="Calibri"/>
            </a:endParaRPr>
          </a:p>
          <a:p>
            <a:pPr>
              <a:spcBef>
                <a:spcPts val="1400"/>
              </a:spcBef>
            </a:pPr>
            <a:r>
              <a:rPr lang="en-US" sz="1500"/>
              <a:t>Rank the count of landing outcomes (such as Failure (drone ship) or Success (ground pad)) between the date 2010-06-04 and 2017-03-20, in descending order.</a:t>
            </a:r>
            <a:endParaRPr lang="en-US" sz="1500">
              <a:ea typeface="Calibri"/>
              <a:cs typeface="Calibri"/>
            </a:endParaRPr>
          </a:p>
          <a:p>
            <a:pPr marL="0" indent="0">
              <a:spcBef>
                <a:spcPts val="1400"/>
              </a:spcBef>
              <a:buNone/>
            </a:pPr>
            <a:r>
              <a:rPr lang="en-US" sz="1500" b="1"/>
              <a:t>For more details, the notebook containing the EDA with SQL can be found </a:t>
            </a:r>
            <a:r>
              <a:rPr lang="en-US" sz="1500" b="1">
                <a:hlinkClick r:id="rId2"/>
              </a:rPr>
              <a:t>here</a:t>
            </a:r>
            <a:r>
              <a:rPr lang="en-US" sz="1500" b="1"/>
              <a:t>. </a:t>
            </a:r>
            <a:endParaRPr lang="en-US" sz="1500" b="1">
              <a:ea typeface="Calibri" panose="020F0502020204030204"/>
              <a:cs typeface="Calibri" panose="020F0502020204030204"/>
            </a:endParaRPr>
          </a:p>
          <a:p>
            <a:endParaRPr lang="en-US" sz="1500"/>
          </a:p>
          <a:p>
            <a:endParaRPr lang="en-US" sz="1500"/>
          </a:p>
          <a:p>
            <a:endParaRPr lang="en-US" sz="1500"/>
          </a:p>
        </p:txBody>
      </p:sp>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9541564" y="6356350"/>
            <a:ext cx="1812235"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Build an Interactive Map with Folium</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25625"/>
            <a:ext cx="10515600" cy="4351338"/>
          </a:xfrm>
          <a:prstGeom prst="rect">
            <a:avLst/>
          </a:prstGeom>
        </p:spPr>
        <p:txBody>
          <a:bodyPr vert="horz" lIns="91440" tIns="45720" rIns="91440" bIns="45720" rtlCol="0">
            <a:normAutofit/>
          </a:bodyPr>
          <a:lstStyle/>
          <a:p>
            <a:pPr>
              <a:spcBef>
                <a:spcPts val="1400"/>
              </a:spcBef>
            </a:pPr>
            <a:r>
              <a:rPr lang="en-US"/>
              <a:t>Using Folium, we marked all launch sites on a map, as well as the success/failed launches for each site. Finally, we computed the proximity of one of the launch sites to the nearest coastline. </a:t>
            </a:r>
          </a:p>
          <a:p>
            <a:pPr>
              <a:spcBef>
                <a:spcPts val="1400"/>
              </a:spcBef>
            </a:pPr>
            <a:r>
              <a:rPr lang="en-US"/>
              <a:t>This allowed us to gain insights on whether factors related to the locations of the launch sites had any relation to the success or failure of the first stage of Falcon 9 launches. </a:t>
            </a:r>
          </a:p>
          <a:p>
            <a:pPr>
              <a:spcBef>
                <a:spcPts val="1400"/>
              </a:spcBef>
            </a:pPr>
            <a:r>
              <a:rPr lang="en-US"/>
              <a:t>For more information, the notebook containing the interactive maps created with Folium can be found </a:t>
            </a:r>
            <a:r>
              <a:rPr lang="en-US">
                <a:hlinkClick r:id="rId2"/>
              </a:rPr>
              <a:t>here</a:t>
            </a:r>
            <a:r>
              <a:rPr lang="en-US"/>
              <a:t>. </a:t>
            </a:r>
          </a:p>
          <a:p>
            <a:endParaRPr lang="en-US"/>
          </a:p>
          <a:p>
            <a:endParaRPr lang="en-US"/>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Build a Dashboard with Plotly Dash</a:t>
            </a:r>
          </a:p>
        </p:txBody>
      </p:sp>
      <p:sp>
        <p:nvSpPr>
          <p:cNvPr id="14" name="Arc 13">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25625"/>
            <a:ext cx="10515600" cy="4351338"/>
          </a:xfrm>
          <a:prstGeom prst="rect">
            <a:avLst/>
          </a:prstGeom>
        </p:spPr>
        <p:txBody>
          <a:bodyPr vert="horz" lIns="91440" tIns="45720" rIns="91440" bIns="45720" rtlCol="0" anchor="t">
            <a:normAutofit/>
          </a:bodyPr>
          <a:lstStyle/>
          <a:p>
            <a:pPr>
              <a:spcBef>
                <a:spcPts val="1400"/>
              </a:spcBef>
            </a:pPr>
            <a:r>
              <a:rPr lang="en-US" sz="2600"/>
              <a:t>For the Dashboard, we included a pie chart showing the number of successful launches of each launch site, as well as a pie chart for each site showing successful vs failed launches. </a:t>
            </a:r>
          </a:p>
          <a:p>
            <a:pPr>
              <a:spcBef>
                <a:spcPts val="1400"/>
              </a:spcBef>
            </a:pPr>
            <a:r>
              <a:rPr lang="en-US" sz="2600"/>
              <a:t>Additionally, we included a scatter plot of Payload Mass VS class, and colored by the booster type. This plot had a slider to be able to pick the range of the payload mass. </a:t>
            </a:r>
            <a:endParaRPr lang="en-US" sz="2600">
              <a:ea typeface="Calibri"/>
              <a:cs typeface="Calibri"/>
            </a:endParaRPr>
          </a:p>
          <a:p>
            <a:pPr>
              <a:spcBef>
                <a:spcPts val="1400"/>
              </a:spcBef>
            </a:pPr>
            <a:r>
              <a:rPr lang="en-US" sz="2600"/>
              <a:t>From this plots, we could easily see which launch site had the higher success rate, and under which ranges of the payload where certain boosters more successful than others. </a:t>
            </a:r>
            <a:endParaRPr lang="en-US" sz="2600">
              <a:ea typeface="Calibri"/>
              <a:cs typeface="Calibri"/>
            </a:endParaRPr>
          </a:p>
          <a:p>
            <a:pPr>
              <a:spcBef>
                <a:spcPts val="1400"/>
              </a:spcBef>
            </a:pPr>
            <a:r>
              <a:rPr lang="en-US" sz="2600"/>
              <a:t>For more details, the Python code of the Dashboard can be found </a:t>
            </a:r>
            <a:r>
              <a:rPr lang="en-US" sz="2600">
                <a:solidFill>
                  <a:schemeClr val="accent1"/>
                </a:solidFill>
                <a:hlinkClick r:id="rId2">
                  <a:extLst>
                    <a:ext uri="{A12FA001-AC4F-418D-AE19-62706E023703}">
                      <ahyp:hlinkClr xmlns:ahyp="http://schemas.microsoft.com/office/drawing/2018/hyperlinkcolor" val="tx"/>
                    </a:ext>
                  </a:extLst>
                </a:hlinkClick>
              </a:rPr>
              <a:t>here</a:t>
            </a:r>
            <a:r>
              <a:rPr lang="en-US" sz="2600"/>
              <a:t>.</a:t>
            </a:r>
            <a:endParaRPr lang="en-US" sz="2600">
              <a:ea typeface="Calibri"/>
              <a:cs typeface="Calibri"/>
            </a:endParaRPr>
          </a:p>
          <a:p>
            <a:endParaRPr lang="en-US" sz="2600"/>
          </a:p>
        </p:txBody>
      </p:sp>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FCAFBBC8-932C-3C6B-65F3-EC4F3C9B1C6D}"/>
              </a:ext>
            </a:extLst>
          </p:cNvPr>
          <p:cNvSpPr/>
          <p:nvPr/>
        </p:nvSpPr>
        <p:spPr>
          <a:xfrm>
            <a:off x="7134680" y="5187771"/>
            <a:ext cx="2860784" cy="37750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b="1" dirty="0">
                <a:latin typeface="Calibri"/>
              </a:rPr>
              <a:t>et</a:t>
            </a:r>
            <a:endParaRPr lang="en-US" b="1" dirty="0">
              <a:solidFill>
                <a:srgbClr val="000000"/>
              </a:solidFill>
              <a:ea typeface="Calibri"/>
              <a:cs typeface="Calibri"/>
            </a:endParaRPr>
          </a:p>
        </p:txBody>
      </p:sp>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716769"/>
            <a:ext cx="5355018" cy="4508574"/>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Several models were trained and evaluated, including a Logistic Regression model, an SVM model, a Decision Tree model, and a KNN model. </a:t>
            </a:r>
          </a:p>
          <a:p>
            <a:pPr>
              <a:lnSpc>
                <a:spcPct val="100000"/>
              </a:lnSpc>
              <a:spcBef>
                <a:spcPts val="1400"/>
              </a:spcBef>
            </a:pPr>
            <a:r>
              <a:rPr lang="en-US" sz="2200" dirty="0">
                <a:solidFill>
                  <a:schemeClr val="accent3">
                    <a:lumMod val="25000"/>
                  </a:schemeClr>
                </a:solidFill>
                <a:latin typeface="Abadi"/>
              </a:rPr>
              <a:t>The models were fine-tuned using </a:t>
            </a:r>
            <a:r>
              <a:rPr lang="en-US" sz="2200" err="1">
                <a:solidFill>
                  <a:schemeClr val="accent3">
                    <a:lumMod val="25000"/>
                  </a:schemeClr>
                </a:solidFill>
                <a:latin typeface="Abadi"/>
              </a:rPr>
              <a:t>GridSearchCV</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After training, the models were scored in terms of accuracy on the test set, and a best model was chosen. </a:t>
            </a:r>
          </a:p>
          <a:p>
            <a:pPr>
              <a:lnSpc>
                <a:spcPct val="100000"/>
              </a:lnSpc>
              <a:spcBef>
                <a:spcPts val="1400"/>
              </a:spcBef>
            </a:pPr>
            <a:r>
              <a:rPr lang="en-US" sz="2200" dirty="0">
                <a:solidFill>
                  <a:schemeClr val="accent3">
                    <a:lumMod val="25000"/>
                  </a:schemeClr>
                </a:solidFill>
                <a:latin typeface="Abadi"/>
              </a:rPr>
              <a:t>For more details, the notebook containing the training and evaluating of the models can be found </a:t>
            </a:r>
            <a:r>
              <a:rPr lang="en-US" sz="2200" dirty="0">
                <a:solidFill>
                  <a:schemeClr val="accent1"/>
                </a:solidFill>
                <a:latin typeface="Abadi"/>
                <a:hlinkClick r:id="rId3">
                  <a:extLst>
                    <a:ext uri="{A12FA001-AC4F-418D-AE19-62706E023703}">
                      <ahyp:hlinkClr xmlns:ahyp="http://schemas.microsoft.com/office/drawing/2018/hyperlinkcolor" val="tx"/>
                    </a:ext>
                  </a:extLst>
                </a:hlinkClick>
              </a:rPr>
              <a:t>here</a:t>
            </a:r>
            <a:r>
              <a:rPr lang="en-US" sz="2200" dirty="0">
                <a:solidFill>
                  <a:schemeClr val="accent3">
                    <a:lumMod val="25000"/>
                  </a:schemeClr>
                </a:solidFill>
                <a:latin typeface="Abadi"/>
              </a:rPr>
              <a:t>.</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Predictive Analysis (Classification)</a:t>
            </a:r>
          </a:p>
        </p:txBody>
      </p:sp>
      <p:sp>
        <p:nvSpPr>
          <p:cNvPr id="6" name="Rectangle 5">
            <a:extLst>
              <a:ext uri="{FF2B5EF4-FFF2-40B4-BE49-F238E27FC236}">
                <a16:creationId xmlns:a16="http://schemas.microsoft.com/office/drawing/2014/main" id="{39AB3FE5-8415-957C-46C6-3346DDEAA974}"/>
              </a:ext>
            </a:extLst>
          </p:cNvPr>
          <p:cNvSpPr/>
          <p:nvPr/>
        </p:nvSpPr>
        <p:spPr>
          <a:xfrm>
            <a:off x="10025440" y="2913863"/>
            <a:ext cx="1360976" cy="64359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B0FE448-487A-BF98-E773-9A0931CE9AFE}"/>
              </a:ext>
            </a:extLst>
          </p:cNvPr>
          <p:cNvSpPr/>
          <p:nvPr/>
        </p:nvSpPr>
        <p:spPr>
          <a:xfrm>
            <a:off x="8791726" y="3700055"/>
            <a:ext cx="1360976" cy="64359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B7A0D66-0409-4219-69D8-CA295D0F2B32}"/>
              </a:ext>
            </a:extLst>
          </p:cNvPr>
          <p:cNvSpPr/>
          <p:nvPr/>
        </p:nvSpPr>
        <p:spPr>
          <a:xfrm>
            <a:off x="7146775" y="3700056"/>
            <a:ext cx="1373071" cy="34121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B6EF72F-7272-BBCC-E13F-7B4395379D89}"/>
              </a:ext>
            </a:extLst>
          </p:cNvPr>
          <p:cNvSpPr/>
          <p:nvPr/>
        </p:nvSpPr>
        <p:spPr>
          <a:xfrm>
            <a:off x="6094489" y="2768723"/>
            <a:ext cx="1397261" cy="71617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B7BBCAC-BB37-1987-7C32-412361243561}"/>
              </a:ext>
            </a:extLst>
          </p:cNvPr>
          <p:cNvSpPr/>
          <p:nvPr/>
        </p:nvSpPr>
        <p:spPr>
          <a:xfrm>
            <a:off x="7739443" y="1510820"/>
            <a:ext cx="1760118" cy="4258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6C6AF7A7-7F4A-DC48-0DE3-D739CAFE0293}"/>
              </a:ext>
            </a:extLst>
          </p:cNvPr>
          <p:cNvSpPr txBox="1"/>
          <p:nvPr/>
        </p:nvSpPr>
        <p:spPr>
          <a:xfrm>
            <a:off x="7249577" y="1516865"/>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err="1">
                <a:ea typeface="Calibri"/>
                <a:cs typeface="Calibri"/>
              </a:rPr>
              <a:t>GridSearchCV</a:t>
            </a:r>
          </a:p>
        </p:txBody>
      </p:sp>
      <p:sp>
        <p:nvSpPr>
          <p:cNvPr id="18" name="TextBox 17">
            <a:extLst>
              <a:ext uri="{FF2B5EF4-FFF2-40B4-BE49-F238E27FC236}">
                <a16:creationId xmlns:a16="http://schemas.microsoft.com/office/drawing/2014/main" id="{28009F0A-D941-1E86-EDF3-5E2FC00884E4}"/>
              </a:ext>
            </a:extLst>
          </p:cNvPr>
          <p:cNvSpPr txBox="1"/>
          <p:nvPr/>
        </p:nvSpPr>
        <p:spPr>
          <a:xfrm>
            <a:off x="6100528" y="2811056"/>
            <a:ext cx="137643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ea typeface="Calibri"/>
                <a:cs typeface="Calibri"/>
              </a:rPr>
              <a:t>Logistic Regression</a:t>
            </a:r>
            <a:endParaRPr lang="en-US" dirty="0"/>
          </a:p>
        </p:txBody>
      </p:sp>
      <p:sp>
        <p:nvSpPr>
          <p:cNvPr id="20" name="TextBox 19">
            <a:extLst>
              <a:ext uri="{FF2B5EF4-FFF2-40B4-BE49-F238E27FC236}">
                <a16:creationId xmlns:a16="http://schemas.microsoft.com/office/drawing/2014/main" id="{B8DDB94B-6AEB-2C59-6D2D-EDA66B40E357}"/>
              </a:ext>
            </a:extLst>
          </p:cNvPr>
          <p:cNvSpPr txBox="1"/>
          <p:nvPr/>
        </p:nvSpPr>
        <p:spPr>
          <a:xfrm>
            <a:off x="7140718" y="3694006"/>
            <a:ext cx="137643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ea typeface="Calibri"/>
                <a:cs typeface="Calibri"/>
              </a:rPr>
              <a:t>SVM</a:t>
            </a:r>
            <a:endParaRPr lang="en-US" dirty="0"/>
          </a:p>
        </p:txBody>
      </p:sp>
      <p:sp>
        <p:nvSpPr>
          <p:cNvPr id="22" name="TextBox 21">
            <a:extLst>
              <a:ext uri="{FF2B5EF4-FFF2-40B4-BE49-F238E27FC236}">
                <a16:creationId xmlns:a16="http://schemas.microsoft.com/office/drawing/2014/main" id="{B2FA01EB-84AF-C69C-077A-948FA05F2CAB}"/>
              </a:ext>
            </a:extLst>
          </p:cNvPr>
          <p:cNvSpPr txBox="1"/>
          <p:nvPr/>
        </p:nvSpPr>
        <p:spPr>
          <a:xfrm>
            <a:off x="8797764" y="3669815"/>
            <a:ext cx="137643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ea typeface="Calibri"/>
                <a:cs typeface="Calibri"/>
              </a:rPr>
              <a:t>Decision Tree</a:t>
            </a:r>
            <a:endParaRPr lang="en-US" dirty="0"/>
          </a:p>
        </p:txBody>
      </p:sp>
      <p:sp>
        <p:nvSpPr>
          <p:cNvPr id="24" name="TextBox 23">
            <a:extLst>
              <a:ext uri="{FF2B5EF4-FFF2-40B4-BE49-F238E27FC236}">
                <a16:creationId xmlns:a16="http://schemas.microsoft.com/office/drawing/2014/main" id="{DC3BD4AF-5ECE-772F-67E2-54689B3BAAD8}"/>
              </a:ext>
            </a:extLst>
          </p:cNvPr>
          <p:cNvSpPr txBox="1"/>
          <p:nvPr/>
        </p:nvSpPr>
        <p:spPr>
          <a:xfrm>
            <a:off x="10007288" y="2919909"/>
            <a:ext cx="137643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ea typeface="Calibri"/>
                <a:cs typeface="Calibri"/>
              </a:rPr>
              <a:t>KNN</a:t>
            </a:r>
            <a:endParaRPr lang="en-US" dirty="0"/>
          </a:p>
        </p:txBody>
      </p:sp>
      <p:cxnSp>
        <p:nvCxnSpPr>
          <p:cNvPr id="26" name="Straight Arrow Connector 25">
            <a:extLst>
              <a:ext uri="{FF2B5EF4-FFF2-40B4-BE49-F238E27FC236}">
                <a16:creationId xmlns:a16="http://schemas.microsoft.com/office/drawing/2014/main" id="{12686A0F-2B54-6489-B241-0EE3BF78A98F}"/>
              </a:ext>
            </a:extLst>
          </p:cNvPr>
          <p:cNvCxnSpPr/>
          <p:nvPr/>
        </p:nvCxnSpPr>
        <p:spPr>
          <a:xfrm flipH="1">
            <a:off x="6628695" y="1746810"/>
            <a:ext cx="1063175" cy="10486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B92A972C-8C91-3A53-4C54-604AC73682D5}"/>
              </a:ext>
            </a:extLst>
          </p:cNvPr>
          <p:cNvCxnSpPr>
            <a:cxnSpLocks/>
          </p:cNvCxnSpPr>
          <p:nvPr/>
        </p:nvCxnSpPr>
        <p:spPr>
          <a:xfrm>
            <a:off x="9494060" y="1819380"/>
            <a:ext cx="1150253" cy="10728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177C93-B163-84DF-00D0-F5B21AD958D1}"/>
              </a:ext>
            </a:extLst>
          </p:cNvPr>
          <p:cNvCxnSpPr>
            <a:cxnSpLocks/>
          </p:cNvCxnSpPr>
          <p:nvPr/>
        </p:nvCxnSpPr>
        <p:spPr>
          <a:xfrm>
            <a:off x="8853011" y="1916141"/>
            <a:ext cx="593872" cy="1774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CF45A83D-C4E5-5DE7-673E-7D327453B20D}"/>
              </a:ext>
            </a:extLst>
          </p:cNvPr>
          <p:cNvCxnSpPr>
            <a:cxnSpLocks/>
          </p:cNvCxnSpPr>
          <p:nvPr/>
        </p:nvCxnSpPr>
        <p:spPr>
          <a:xfrm flipH="1">
            <a:off x="7765645" y="1964520"/>
            <a:ext cx="434223" cy="1701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32FFA03-2BFE-BA9C-04EA-E1D5DBA4C173}"/>
              </a:ext>
            </a:extLst>
          </p:cNvPr>
          <p:cNvCxnSpPr>
            <a:cxnSpLocks/>
          </p:cNvCxnSpPr>
          <p:nvPr/>
        </p:nvCxnSpPr>
        <p:spPr>
          <a:xfrm>
            <a:off x="6300916" y="3464331"/>
            <a:ext cx="1295395" cy="1677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EF6C013E-DCDC-127C-1331-9B166DC1E446}"/>
              </a:ext>
            </a:extLst>
          </p:cNvPr>
          <p:cNvCxnSpPr>
            <a:cxnSpLocks/>
          </p:cNvCxnSpPr>
          <p:nvPr/>
        </p:nvCxnSpPr>
        <p:spPr>
          <a:xfrm flipH="1">
            <a:off x="9096119" y="4335186"/>
            <a:ext cx="422129" cy="7946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0A3DFC6-D0FE-C813-D987-1056C2E0D97B}"/>
              </a:ext>
            </a:extLst>
          </p:cNvPr>
          <p:cNvCxnSpPr>
            <a:cxnSpLocks/>
          </p:cNvCxnSpPr>
          <p:nvPr/>
        </p:nvCxnSpPr>
        <p:spPr>
          <a:xfrm>
            <a:off x="7800724" y="4020712"/>
            <a:ext cx="642252" cy="1121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E2E55AD9-DB4C-6678-1FA2-263E79E916EF}"/>
              </a:ext>
            </a:extLst>
          </p:cNvPr>
          <p:cNvCxnSpPr>
            <a:cxnSpLocks/>
          </p:cNvCxnSpPr>
          <p:nvPr/>
        </p:nvCxnSpPr>
        <p:spPr>
          <a:xfrm flipH="1">
            <a:off x="9628314" y="3549001"/>
            <a:ext cx="1474413" cy="16171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57E72F1C-330E-235E-F539-667A86553718}"/>
              </a:ext>
            </a:extLst>
          </p:cNvPr>
          <p:cNvSpPr txBox="1"/>
          <p:nvPr/>
        </p:nvSpPr>
        <p:spPr>
          <a:xfrm>
            <a:off x="7119228" y="5210608"/>
            <a:ext cx="31997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Calibri"/>
                <a:cs typeface="Calibri"/>
              </a:rPr>
              <a:t>Evaluate accuracy on test set</a:t>
            </a:r>
          </a:p>
        </p:txBody>
      </p:sp>
      <p:cxnSp>
        <p:nvCxnSpPr>
          <p:cNvPr id="40" name="Straight Arrow Connector 39">
            <a:extLst>
              <a:ext uri="{FF2B5EF4-FFF2-40B4-BE49-F238E27FC236}">
                <a16:creationId xmlns:a16="http://schemas.microsoft.com/office/drawing/2014/main" id="{17EEF890-F48A-BCD6-E43B-CC5A4E787CB6}"/>
              </a:ext>
            </a:extLst>
          </p:cNvPr>
          <p:cNvCxnSpPr>
            <a:cxnSpLocks/>
          </p:cNvCxnSpPr>
          <p:nvPr/>
        </p:nvCxnSpPr>
        <p:spPr>
          <a:xfrm>
            <a:off x="8574818" y="5580997"/>
            <a:ext cx="1205" cy="443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8D3E787D-4F72-12D8-32A5-CE5AB1774E56}"/>
              </a:ext>
            </a:extLst>
          </p:cNvPr>
          <p:cNvSpPr/>
          <p:nvPr/>
        </p:nvSpPr>
        <p:spPr>
          <a:xfrm>
            <a:off x="7267728" y="6022342"/>
            <a:ext cx="2594688" cy="38959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32E2DF14-9055-B5E5-EDE5-D79F9610A584}"/>
              </a:ext>
            </a:extLst>
          </p:cNvPr>
          <p:cNvSpPr txBox="1"/>
          <p:nvPr/>
        </p:nvSpPr>
        <p:spPr>
          <a:xfrm>
            <a:off x="7515670" y="6028386"/>
            <a:ext cx="205377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ea typeface="Calibri"/>
                <a:cs typeface="Calibri"/>
              </a:rPr>
              <a:t>Choose best model</a:t>
            </a:r>
            <a:endParaRPr lang="en-US"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68555" y="1722671"/>
            <a:ext cx="6107050" cy="4694671"/>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Some EDA results:</a:t>
            </a:r>
          </a:p>
          <a:p>
            <a:pPr>
              <a:lnSpc>
                <a:spcPct val="100000"/>
              </a:lnSpc>
              <a:spcBef>
                <a:spcPts val="1400"/>
              </a:spcBef>
              <a:buFont typeface="Calibri"/>
              <a:buChar char="-"/>
            </a:pPr>
            <a:r>
              <a:rPr lang="en-US" sz="2200" dirty="0">
                <a:solidFill>
                  <a:schemeClr val="accent3">
                    <a:lumMod val="25000"/>
                  </a:schemeClr>
                </a:solidFill>
                <a:latin typeface="Abadi"/>
              </a:rPr>
              <a:t>The higher the flight number, the higher the success rate of the landing.</a:t>
            </a:r>
            <a:endParaRPr lang="en-US" sz="2200" dirty="0">
              <a:solidFill>
                <a:schemeClr val="accent3">
                  <a:lumMod val="25000"/>
                </a:schemeClr>
              </a:solidFill>
              <a:latin typeface="Abadi" panose="020B0604020104020204" pitchFamily="34" charset="0"/>
            </a:endParaRPr>
          </a:p>
          <a:p>
            <a:pPr>
              <a:lnSpc>
                <a:spcPct val="100000"/>
              </a:lnSpc>
              <a:spcBef>
                <a:spcPts val="1400"/>
              </a:spcBef>
              <a:buFont typeface="Calibri"/>
              <a:buChar char="-"/>
            </a:pPr>
            <a:r>
              <a:rPr lang="en-US" sz="2200" dirty="0">
                <a:solidFill>
                  <a:schemeClr val="accent3">
                    <a:lumMod val="25000"/>
                  </a:schemeClr>
                </a:solidFill>
                <a:latin typeface="Abadi"/>
              </a:rPr>
              <a:t>As the years go by, the higher the success rate of the landing. </a:t>
            </a:r>
          </a:p>
          <a:p>
            <a:pPr>
              <a:lnSpc>
                <a:spcPct val="100000"/>
              </a:lnSpc>
              <a:spcBef>
                <a:spcPts val="1400"/>
              </a:spcBef>
              <a:buFont typeface="Calibri"/>
              <a:buChar char="-"/>
            </a:pPr>
            <a:r>
              <a:rPr lang="en-US" sz="2200" dirty="0">
                <a:solidFill>
                  <a:schemeClr val="accent3">
                    <a:lumMod val="25000"/>
                  </a:schemeClr>
                </a:solidFill>
                <a:latin typeface="Abadi"/>
              </a:rPr>
              <a:t>The success rate seems to be linked to the type of orbit, with certain orbits having a perfect success rate, while other have a perfect failure rate. </a:t>
            </a:r>
          </a:p>
          <a:p>
            <a:pPr>
              <a:lnSpc>
                <a:spcPct val="100000"/>
              </a:lnSpc>
              <a:spcBef>
                <a:spcPts val="1400"/>
              </a:spcBef>
              <a:buFont typeface="Calibri"/>
              <a:buChar char="-"/>
            </a:pPr>
            <a:r>
              <a:rPr lang="en-US" sz="2200" dirty="0">
                <a:solidFill>
                  <a:schemeClr val="accent3">
                    <a:lumMod val="25000"/>
                  </a:schemeClr>
                </a:solidFill>
                <a:latin typeface="Abadi"/>
              </a:rPr>
              <a:t>The launch site seems to also be related to the success rate, with a specific launch site having 76.9% success rate (see figure)</a:t>
            </a:r>
          </a:p>
          <a:p>
            <a:pPr marL="0" indent="0">
              <a:lnSpc>
                <a:spcPct val="100000"/>
              </a:lnSpc>
              <a:spcBef>
                <a:spcPts val="1400"/>
              </a:spcBef>
              <a:buNone/>
            </a:pPr>
            <a:r>
              <a:rPr lang="en-US" sz="2200" dirty="0">
                <a:solidFill>
                  <a:schemeClr val="accent3">
                    <a:lumMod val="25000"/>
                  </a:schemeClr>
                </a:solidFill>
                <a:latin typeface="Abadi"/>
              </a:rPr>
              <a:t>Among all models, the decision tree model performed best, with a test accuracy of 88.9%. </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a:t>
            </a:r>
            <a:endParaRPr lang="en-US">
              <a:solidFill>
                <a:srgbClr val="0B49CB"/>
              </a:solidFill>
            </a:endParaRPr>
          </a:p>
        </p:txBody>
      </p:sp>
      <p:pic>
        <p:nvPicPr>
          <p:cNvPr id="3" name="Picture 2" descr="A pie chart with a red and blue circle&#10;&#10;AI-generated content may be incorrect.">
            <a:extLst>
              <a:ext uri="{FF2B5EF4-FFF2-40B4-BE49-F238E27FC236}">
                <a16:creationId xmlns:a16="http://schemas.microsoft.com/office/drawing/2014/main" id="{2D784CBE-7845-D183-8E77-B3A85C8B3C7C}"/>
              </a:ext>
            </a:extLst>
          </p:cNvPr>
          <p:cNvPicPr>
            <a:picLocks noChangeAspect="1"/>
          </p:cNvPicPr>
          <p:nvPr/>
        </p:nvPicPr>
        <p:blipFill>
          <a:blip r:embed="rId4"/>
          <a:stretch>
            <a:fillRect/>
          </a:stretch>
        </p:blipFill>
        <p:spPr>
          <a:xfrm>
            <a:off x="6864302" y="2280547"/>
            <a:ext cx="5113873" cy="3185321"/>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B082622D-AAF3-4897-8629-FC918530D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E1E1E1"/>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1046746" y="641850"/>
            <a:ext cx="3611880" cy="15358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a:solidFill>
                  <a:schemeClr val="tx1"/>
                </a:solidFill>
                <a:latin typeface="+mj-lt"/>
                <a:ea typeface="+mj-ea"/>
                <a:cs typeface="+mj-cs"/>
              </a:rPr>
              <a:t>Flight Number vs. Launch Site</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300640" y="641850"/>
            <a:ext cx="6053160" cy="1535865"/>
          </a:xfrm>
          <a:prstGeom prst="rect">
            <a:avLst/>
          </a:prstGeom>
        </p:spPr>
        <p:txBody>
          <a:bodyPr vert="horz" lIns="91440" tIns="45720" rIns="91440" bIns="45720" rtlCol="0" anchor="ctr">
            <a:normAutofit/>
          </a:bodyPr>
          <a:lstStyle/>
          <a:p>
            <a:pPr>
              <a:spcBef>
                <a:spcPts val="1400"/>
              </a:spcBef>
            </a:pPr>
            <a:r>
              <a:rPr lang="en-US" sz="1500"/>
              <a:t>Below we do a scatter plot of the Flight Number and Launch Site, with the coloring denoting whether the first stage of the Falcon 9 landed successfully or nor. </a:t>
            </a:r>
          </a:p>
          <a:p>
            <a:pPr>
              <a:spcBef>
                <a:spcPts val="1400"/>
              </a:spcBef>
            </a:pPr>
            <a:r>
              <a:rPr lang="en-US" sz="1500"/>
              <a:t>From the plot we see that in all launch sites, the higher the flight number, the higher the chance that the first stage of the Falcon 9 landed succesfully. </a:t>
            </a:r>
          </a:p>
        </p:txBody>
      </p:sp>
      <p:pic>
        <p:nvPicPr>
          <p:cNvPr id="6" name="Picture 5" descr="A graph with blue and orange dots&#10;&#10;AI-generated content may be incorrect.">
            <a:extLst>
              <a:ext uri="{FF2B5EF4-FFF2-40B4-BE49-F238E27FC236}">
                <a16:creationId xmlns:a16="http://schemas.microsoft.com/office/drawing/2014/main" id="{6348A95A-7804-5F61-AC6A-B208E3160516}"/>
              </a:ext>
            </a:extLst>
          </p:cNvPr>
          <p:cNvPicPr>
            <a:picLocks noChangeAspect="1"/>
          </p:cNvPicPr>
          <p:nvPr/>
        </p:nvPicPr>
        <p:blipFill>
          <a:blip r:embed="rId2"/>
          <a:srcRect r="1" b="3237"/>
          <a:stretch>
            <a:fillRect/>
          </a:stretch>
        </p:blipFill>
        <p:spPr>
          <a:xfrm>
            <a:off x="554416" y="2731167"/>
            <a:ext cx="11167447" cy="3484983"/>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vert="horz" lIns="91440" tIns="45720" rIns="91440" bIns="45720" rtlCol="0" anchor="ctr">
            <a:normAutofit/>
          </a:bodyPr>
          <a:lstStyle/>
          <a:p>
            <a:pPr>
              <a:spcAft>
                <a:spcPts val="600"/>
              </a:spcAft>
              <a:defRPr/>
            </a:pPr>
            <a:fld id="{5075537C-CA84-1446-933C-8E9D027F9201}" type="slidenum">
              <a:rPr lang="en-US" sz="1200">
                <a:solidFill>
                  <a:schemeClr val="tx1">
                    <a:lumMod val="50000"/>
                    <a:lumOff val="50000"/>
                  </a:schemeClr>
                </a:solidFill>
                <a:latin typeface="Calibri" panose="020F0502020204030204"/>
              </a:rPr>
              <a:pPr>
                <a:spcAft>
                  <a:spcPts val="600"/>
                </a:spcAft>
                <a:defRPr/>
              </a:pPr>
              <a:t>18</a:t>
            </a:fld>
            <a:endParaRPr lang="en-US" sz="1200">
              <a:solidFill>
                <a:schemeClr val="tx1">
                  <a:lumMod val="50000"/>
                  <a:lumOff val="50000"/>
                </a:schemeClr>
              </a:solidFill>
              <a:latin typeface="Calibri" panose="020F0502020204030204"/>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Payload vs. Launch Site</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800"/>
              <a:t>From the scatter plot we see that launches with a payload higher than 8000kg are more likely to be successful. </a:t>
            </a:r>
          </a:p>
          <a:p>
            <a:pPr>
              <a:spcBef>
                <a:spcPts val="1400"/>
              </a:spcBef>
            </a:pPr>
            <a:r>
              <a:rPr lang="en-US" sz="1800"/>
              <a:t>On the other hand, for lower payloads it is hard to find a general behavior across launch sites, with all three launch sites showing different behaviours. </a:t>
            </a:r>
          </a:p>
        </p:txBody>
      </p:sp>
      <p:pic>
        <p:nvPicPr>
          <p:cNvPr id="6" name="Picture 5" descr="A graph of a graph with blue and orange dots&#10;&#10;AI-generated content may be incorrect.">
            <a:extLst>
              <a:ext uri="{FF2B5EF4-FFF2-40B4-BE49-F238E27FC236}">
                <a16:creationId xmlns:a16="http://schemas.microsoft.com/office/drawing/2014/main" id="{DA27C97F-D9E9-5D96-3653-EDA644FCC81B}"/>
              </a:ext>
            </a:extLst>
          </p:cNvPr>
          <p:cNvPicPr>
            <a:picLocks noChangeAspect="1"/>
          </p:cNvPicPr>
          <p:nvPr/>
        </p:nvPicPr>
        <p:blipFill>
          <a:blip r:embed="rId2"/>
          <a:stretch>
            <a:fillRect/>
          </a:stretch>
        </p:blipFill>
        <p:spPr>
          <a:xfrm>
            <a:off x="738855" y="2734056"/>
            <a:ext cx="10802681" cy="348386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19</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41248" y="548640"/>
            <a:ext cx="3600860" cy="54315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a:solidFill>
                  <a:schemeClr val="tx1"/>
                </a:solidFill>
                <a:latin typeface="+mj-lt"/>
                <a:ea typeface="+mj-ea"/>
                <a:cs typeface="+mj-cs"/>
              </a:rPr>
              <a:t>Outline</a:t>
            </a:r>
          </a:p>
        </p:txBody>
      </p:sp>
      <p:sp>
        <p:nvSpPr>
          <p:cNvPr id="26"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5126418" y="552091"/>
            <a:ext cx="6224335" cy="543153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2200">
                <a:solidFill>
                  <a:schemeClr val="tx1"/>
                </a:solidFill>
                <a:latin typeface="+mn-lt"/>
              </a:rPr>
              <a:t>Executive Summary</a:t>
            </a:r>
          </a:p>
          <a:p>
            <a:pPr>
              <a:spcBef>
                <a:spcPts val="1400"/>
              </a:spcBef>
              <a:buFont typeface="Arial" panose="020B0604020202020204" pitchFamily="34" charset="0"/>
              <a:buChar char="•"/>
            </a:pPr>
            <a:r>
              <a:rPr lang="en-US" sz="2200">
                <a:solidFill>
                  <a:schemeClr val="tx1"/>
                </a:solidFill>
                <a:latin typeface="+mn-lt"/>
              </a:rPr>
              <a:t>Introduction</a:t>
            </a:r>
          </a:p>
          <a:p>
            <a:pPr>
              <a:spcBef>
                <a:spcPts val="1400"/>
              </a:spcBef>
              <a:buFont typeface="Arial" panose="020B0604020202020204" pitchFamily="34" charset="0"/>
              <a:buChar char="•"/>
            </a:pPr>
            <a:r>
              <a:rPr lang="en-US" sz="2200">
                <a:solidFill>
                  <a:schemeClr val="tx1"/>
                </a:solidFill>
                <a:latin typeface="+mn-lt"/>
              </a:rPr>
              <a:t>Methodology</a:t>
            </a:r>
          </a:p>
          <a:p>
            <a:pPr>
              <a:spcBef>
                <a:spcPts val="1400"/>
              </a:spcBef>
              <a:buFont typeface="Arial" panose="020B0604020202020204" pitchFamily="34" charset="0"/>
              <a:buChar char="•"/>
            </a:pPr>
            <a:r>
              <a:rPr lang="en-US" sz="2200">
                <a:solidFill>
                  <a:schemeClr val="tx1"/>
                </a:solidFill>
                <a:latin typeface="+mn-lt"/>
              </a:rPr>
              <a:t>Results</a:t>
            </a:r>
          </a:p>
          <a:p>
            <a:pPr>
              <a:spcBef>
                <a:spcPts val="1400"/>
              </a:spcBef>
              <a:buFont typeface="Arial" panose="020B0604020202020204" pitchFamily="34" charset="0"/>
              <a:buChar char="•"/>
            </a:pPr>
            <a:r>
              <a:rPr lang="en-US" sz="2200">
                <a:solidFill>
                  <a:schemeClr val="tx1"/>
                </a:solidFill>
                <a:latin typeface="+mn-lt"/>
              </a:rPr>
              <a:t>Conclusion</a:t>
            </a: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8153400" y="1128094"/>
            <a:ext cx="3434180" cy="141527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Success Rate vs. Orbit Type</a:t>
            </a:r>
          </a:p>
        </p:txBody>
      </p:sp>
      <p:sp>
        <p:nvSpPr>
          <p:cNvPr id="10" name="Rectangle 9">
            <a:extLst>
              <a:ext uri="{FF2B5EF4-FFF2-40B4-BE49-F238E27FC236}">
                <a16:creationId xmlns:a16="http://schemas.microsoft.com/office/drawing/2014/main" id="{7ED7575E-88D2-B771-681D-46A7E5541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76457" cy="6858000"/>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graph of blue bars&#10;&#10;AI-generated content may be incorrect.">
            <a:extLst>
              <a:ext uri="{FF2B5EF4-FFF2-40B4-BE49-F238E27FC236}">
                <a16:creationId xmlns:a16="http://schemas.microsoft.com/office/drawing/2014/main" id="{2C3E62D8-E18E-2EEC-BC76-6C7A4814A3ED}"/>
              </a:ext>
            </a:extLst>
          </p:cNvPr>
          <p:cNvPicPr>
            <a:picLocks noChangeAspect="1"/>
          </p:cNvPicPr>
          <p:nvPr/>
        </p:nvPicPr>
        <p:blipFill>
          <a:blip r:embed="rId2"/>
          <a:stretch>
            <a:fillRect/>
          </a:stretch>
        </p:blipFill>
        <p:spPr>
          <a:xfrm>
            <a:off x="669235" y="1060213"/>
            <a:ext cx="6221895" cy="4744196"/>
          </a:xfrm>
          <a:prstGeom prst="rect">
            <a:avLst/>
          </a:prstGeom>
        </p:spPr>
      </p:pic>
      <p:cxnSp>
        <p:nvCxnSpPr>
          <p:cNvPr id="12" name="Straight Connector 11">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53400" y="2543364"/>
            <a:ext cx="3434180" cy="3599019"/>
          </a:xfrm>
          <a:prstGeom prst="rect">
            <a:avLst/>
          </a:prstGeom>
        </p:spPr>
        <p:txBody>
          <a:bodyPr vert="horz" lIns="91440" tIns="45720" rIns="91440" bIns="45720" rtlCol="0">
            <a:normAutofit/>
          </a:bodyPr>
          <a:lstStyle/>
          <a:p>
            <a:pPr>
              <a:spcBef>
                <a:spcPts val="1400"/>
              </a:spcBef>
            </a:pPr>
            <a:r>
              <a:rPr lang="en-US" sz="2000"/>
              <a:t>On the bar charts we have the average success rate of each orbit. </a:t>
            </a:r>
          </a:p>
          <a:p>
            <a:pPr>
              <a:spcBef>
                <a:spcPts val="1400"/>
              </a:spcBef>
            </a:pPr>
            <a:endParaRPr lang="en-US" sz="2000"/>
          </a:p>
          <a:p>
            <a:pPr>
              <a:spcBef>
                <a:spcPts val="1400"/>
              </a:spcBef>
            </a:pPr>
            <a:r>
              <a:rPr lang="en-US" sz="2000"/>
              <a:t>In particular, we see that the orbits ES-L1, GEO, HEO and SSO, all have a perfect success rate of 100%, while SO has a 0% success rate. </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Flight Number vs. Orbit Type</a:t>
            </a:r>
          </a:p>
        </p:txBody>
      </p:sp>
      <p:sp>
        <p:nvSpPr>
          <p:cNvPr id="14" name="Rectangle 13">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800"/>
              <a:t>There does not seem to be a general behavior among all orbits in relation to flight number. The success of orbits like LEO seem to be linked to the flight number, but for orbits like GTO there does not seems to be a strong link.</a:t>
            </a:r>
          </a:p>
        </p:txBody>
      </p:sp>
      <p:pic>
        <p:nvPicPr>
          <p:cNvPr id="2" name="Picture 1" descr="A graph of flight number&#10;&#10;AI-generated content may be incorrect.">
            <a:extLst>
              <a:ext uri="{FF2B5EF4-FFF2-40B4-BE49-F238E27FC236}">
                <a16:creationId xmlns:a16="http://schemas.microsoft.com/office/drawing/2014/main" id="{C0672B6A-4BEE-60EB-7B5A-DEDC6481D597}"/>
              </a:ext>
            </a:extLst>
          </p:cNvPr>
          <p:cNvPicPr>
            <a:picLocks noChangeAspect="1"/>
          </p:cNvPicPr>
          <p:nvPr/>
        </p:nvPicPr>
        <p:blipFill>
          <a:blip r:embed="rId2"/>
          <a:stretch>
            <a:fillRect/>
          </a:stretch>
        </p:blipFill>
        <p:spPr>
          <a:xfrm>
            <a:off x="738855" y="2734056"/>
            <a:ext cx="10802681" cy="348386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21</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630936" y="502920"/>
            <a:ext cx="3419856"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a:solidFill>
                  <a:schemeClr val="tx1"/>
                </a:solidFill>
                <a:latin typeface="+mj-lt"/>
                <a:ea typeface="+mj-ea"/>
                <a:cs typeface="+mj-cs"/>
              </a:rPr>
              <a:t>Payload vs. Orbit Type</a:t>
            </a:r>
          </a:p>
        </p:txBody>
      </p:sp>
      <p:sp>
        <p:nvSpPr>
          <p:cNvPr id="12"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654295" y="502920"/>
            <a:ext cx="6894576" cy="1463040"/>
          </a:xfrm>
          <a:prstGeom prst="rect">
            <a:avLst/>
          </a:prstGeom>
        </p:spPr>
        <p:txBody>
          <a:bodyPr vert="horz" lIns="91440" tIns="45720" rIns="91440" bIns="45720" rtlCol="0" anchor="ctr">
            <a:normAutofit/>
          </a:bodyPr>
          <a:lstStyle/>
          <a:p>
            <a:pPr>
              <a:spcBef>
                <a:spcPts val="1400"/>
              </a:spcBef>
            </a:pPr>
            <a:r>
              <a:rPr lang="en-US" sz="2200"/>
              <a:t>Orbits like LEO, ISS, and PO seem to be more successful with higher payloads, while the success of orbits like GTO do not seem to be strongly related to the amount of payload. </a:t>
            </a:r>
          </a:p>
        </p:txBody>
      </p:sp>
      <p:pic>
        <p:nvPicPr>
          <p:cNvPr id="2" name="Picture 1" descr="A graph of a graph with blue and orange dots&#10;&#10;AI-generated content may be incorrect.">
            <a:extLst>
              <a:ext uri="{FF2B5EF4-FFF2-40B4-BE49-F238E27FC236}">
                <a16:creationId xmlns:a16="http://schemas.microsoft.com/office/drawing/2014/main" id="{D1D312AB-16B3-9D84-C3C2-DA192EE5D198}"/>
              </a:ext>
            </a:extLst>
          </p:cNvPr>
          <p:cNvPicPr>
            <a:picLocks noChangeAspect="1"/>
          </p:cNvPicPr>
          <p:nvPr/>
        </p:nvPicPr>
        <p:blipFill>
          <a:blip r:embed="rId2"/>
          <a:stretch>
            <a:fillRect/>
          </a:stretch>
        </p:blipFill>
        <p:spPr>
          <a:xfrm>
            <a:off x="630936" y="2510095"/>
            <a:ext cx="10917936" cy="3521033"/>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22</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638882" y="639193"/>
            <a:ext cx="3571810" cy="357351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6100" kern="1200">
                <a:solidFill>
                  <a:schemeClr val="tx1"/>
                </a:solidFill>
                <a:latin typeface="+mj-lt"/>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38882" y="4631161"/>
            <a:ext cx="3571810" cy="1559327"/>
          </a:xfrm>
          <a:prstGeom prst="rect">
            <a:avLst/>
          </a:prstGeom>
        </p:spPr>
        <p:txBody>
          <a:bodyPr vert="horz" lIns="91440" tIns="45720" rIns="91440" bIns="45720" rtlCol="0">
            <a:normAutofit/>
          </a:bodyPr>
          <a:lstStyle/>
          <a:p>
            <a:pPr marL="0" indent="0">
              <a:buNone/>
            </a:pPr>
            <a:r>
              <a:rPr lang="en-US" sz="2400" kern="1200">
                <a:solidFill>
                  <a:schemeClr val="tx1"/>
                </a:solidFill>
                <a:latin typeface="+mn-lt"/>
                <a:ea typeface="+mn-ea"/>
                <a:cs typeface="+mn-cs"/>
              </a:rPr>
              <a:t>We see a clear upwards trend of the average success rate as the years go by. </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line graph with numbers and a line&#10;&#10;AI-generated content may be incorrect.">
            <a:extLst>
              <a:ext uri="{FF2B5EF4-FFF2-40B4-BE49-F238E27FC236}">
                <a16:creationId xmlns:a16="http://schemas.microsoft.com/office/drawing/2014/main" id="{6943FA52-363F-362F-340D-5F069BD09D2B}"/>
              </a:ext>
            </a:extLst>
          </p:cNvPr>
          <p:cNvPicPr>
            <a:picLocks noChangeAspect="1"/>
          </p:cNvPicPr>
          <p:nvPr/>
        </p:nvPicPr>
        <p:blipFill>
          <a:blip r:embed="rId2"/>
          <a:stretch>
            <a:fillRect/>
          </a:stretch>
        </p:blipFill>
        <p:spPr>
          <a:xfrm>
            <a:off x="4654296" y="646674"/>
            <a:ext cx="7214616" cy="5537219"/>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All Launch Site Names</a:t>
            </a:r>
          </a:p>
        </p:txBody>
      </p:sp>
      <p:sp>
        <p:nvSpPr>
          <p:cNvPr id="20" name="Rectangle 19">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28418" y="989508"/>
            <a:ext cx="6002636" cy="1529683"/>
          </a:xfrm>
          <a:prstGeom prst="rect">
            <a:avLst/>
          </a:prstGeom>
        </p:spPr>
        <p:txBody>
          <a:bodyPr vert="horz" lIns="91440" tIns="45720" rIns="91440" bIns="45720" rtlCol="0" anchor="ctr">
            <a:normAutofit/>
          </a:bodyPr>
          <a:lstStyle/>
          <a:p>
            <a:pPr>
              <a:spcBef>
                <a:spcPts val="1400"/>
              </a:spcBef>
            </a:pPr>
            <a:r>
              <a:rPr lang="en-US" sz="2000"/>
              <a:t>The unique launch site names are given in the table below.</a:t>
            </a:r>
            <a:endParaRPr lang="en-US" sz="2000">
              <a:ea typeface="Calibri"/>
              <a:cs typeface="Calibri"/>
            </a:endParaRPr>
          </a:p>
          <a:p>
            <a:pPr>
              <a:spcBef>
                <a:spcPts val="1400"/>
              </a:spcBef>
            </a:pPr>
            <a:r>
              <a:rPr lang="en-US" sz="2000"/>
              <a:t>These were found using the SQL query: "SELECT DISTINCT </a:t>
            </a:r>
            <a:r>
              <a:rPr lang="en-US" sz="2000" err="1"/>
              <a:t>Launch_Site</a:t>
            </a:r>
            <a:r>
              <a:rPr lang="en-US" sz="2000"/>
              <a:t> FROM SPACEXTABLE"</a:t>
            </a:r>
            <a:endParaRPr lang="en-US" sz="2000">
              <a:ea typeface="Calibri"/>
              <a:cs typeface="Calibri"/>
            </a:endParaRPr>
          </a:p>
          <a:p>
            <a:pPr>
              <a:spcBef>
                <a:spcPts val="1400"/>
              </a:spcBef>
            </a:pPr>
            <a:endParaRPr lang="en-US" sz="1800"/>
          </a:p>
          <a:p>
            <a:pPr marL="0">
              <a:spcBef>
                <a:spcPts val="1400"/>
              </a:spcBef>
            </a:pPr>
            <a:endParaRPr lang="en-US" sz="180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24</a:t>
            </a:fld>
            <a:endParaRPr lang="en-US" sz="1200">
              <a:solidFill>
                <a:schemeClr val="tx1">
                  <a:lumMod val="50000"/>
                  <a:lumOff val="50000"/>
                </a:schemeClr>
              </a:solidFill>
              <a:latin typeface="+mn-lt"/>
            </a:endParaRPr>
          </a:p>
        </p:txBody>
      </p:sp>
      <p:graphicFrame>
        <p:nvGraphicFramePr>
          <p:cNvPr id="11" name="Table 10">
            <a:extLst>
              <a:ext uri="{FF2B5EF4-FFF2-40B4-BE49-F238E27FC236}">
                <a16:creationId xmlns:a16="http://schemas.microsoft.com/office/drawing/2014/main" id="{F7D14001-FB2C-121A-757F-D04658E2352E}"/>
              </a:ext>
            </a:extLst>
          </p:cNvPr>
          <p:cNvGraphicFramePr>
            <a:graphicFrameLocks noGrp="1"/>
          </p:cNvGraphicFramePr>
          <p:nvPr>
            <p:extLst>
              <p:ext uri="{D42A27DB-BD31-4B8C-83A1-F6EECF244321}">
                <p14:modId xmlns:p14="http://schemas.microsoft.com/office/powerpoint/2010/main" val="3362339867"/>
              </p:ext>
            </p:extLst>
          </p:nvPr>
        </p:nvGraphicFramePr>
        <p:xfrm>
          <a:off x="969664" y="2734056"/>
          <a:ext cx="10341064" cy="3483868"/>
        </p:xfrm>
        <a:graphic>
          <a:graphicData uri="http://schemas.openxmlformats.org/drawingml/2006/table">
            <a:tbl>
              <a:tblPr firstRow="1" bandRow="1">
                <a:noFill/>
                <a:tableStyleId>{5C22544A-7EE6-4342-B048-85BDC9FD1C3A}</a:tableStyleId>
              </a:tblPr>
              <a:tblGrid>
                <a:gridCol w="3192677">
                  <a:extLst>
                    <a:ext uri="{9D8B030D-6E8A-4147-A177-3AD203B41FA5}">
                      <a16:colId xmlns:a16="http://schemas.microsoft.com/office/drawing/2014/main" val="478160097"/>
                    </a:ext>
                  </a:extLst>
                </a:gridCol>
                <a:gridCol w="7148387">
                  <a:extLst>
                    <a:ext uri="{9D8B030D-6E8A-4147-A177-3AD203B41FA5}">
                      <a16:colId xmlns:a16="http://schemas.microsoft.com/office/drawing/2014/main" val="1812629019"/>
                    </a:ext>
                  </a:extLst>
                </a:gridCol>
              </a:tblGrid>
              <a:tr h="822744">
                <a:tc>
                  <a:txBody>
                    <a:bodyPr/>
                    <a:lstStyle/>
                    <a:p>
                      <a:pPr>
                        <a:buNone/>
                      </a:pPr>
                      <a:r>
                        <a:rPr lang="en-US" sz="4100" b="1" cap="none" spc="30">
                          <a:solidFill>
                            <a:schemeClr val="tx1"/>
                          </a:solidFill>
                          <a:effectLst/>
                        </a:rPr>
                        <a:t>index</a:t>
                      </a:r>
                    </a:p>
                  </a:txBody>
                  <a:tcPr marL="0" marR="23619" marT="49207" marB="49207" anchor="ctr">
                    <a:lnL w="12700" cmpd="sng">
                      <a:noFill/>
                    </a:lnL>
                    <a:lnR w="12700" cmpd="sng">
                      <a:noFill/>
                    </a:lnR>
                    <a:lnT w="19050" cap="flat" cmpd="sng" algn="ctr">
                      <a:solidFill>
                        <a:schemeClr val="accent1"/>
                      </a:solidFill>
                      <a:prstDash val="solid"/>
                    </a:lnT>
                    <a:lnB w="38100" cmpd="sng">
                      <a:noFill/>
                    </a:lnB>
                    <a:noFill/>
                  </a:tcPr>
                </a:tc>
                <a:tc>
                  <a:txBody>
                    <a:bodyPr/>
                    <a:lstStyle/>
                    <a:p>
                      <a:pPr>
                        <a:buNone/>
                      </a:pPr>
                      <a:r>
                        <a:rPr lang="en-US" sz="4100" b="1" cap="none" spc="30">
                          <a:solidFill>
                            <a:schemeClr val="tx1"/>
                          </a:solidFill>
                          <a:effectLst/>
                        </a:rPr>
                        <a:t>Launch_Site</a:t>
                      </a:r>
                    </a:p>
                  </a:txBody>
                  <a:tcPr marL="0" marR="23619" marT="49207" marB="49207" anchor="ctr">
                    <a:lnL w="12700" cmpd="sng">
                      <a:noFill/>
                    </a:lnL>
                    <a:lnR w="12700" cmpd="sng">
                      <a:noFill/>
                    </a:lnR>
                    <a:lnT w="19050" cap="flat" cmpd="sng" algn="ctr">
                      <a:solidFill>
                        <a:schemeClr val="accent1"/>
                      </a:solidFill>
                      <a:prstDash val="solid"/>
                    </a:lnT>
                    <a:lnB w="38100" cmpd="sng">
                      <a:noFill/>
                    </a:lnB>
                    <a:noFill/>
                  </a:tcPr>
                </a:tc>
                <a:extLst>
                  <a:ext uri="{0D108BD9-81ED-4DB2-BD59-A6C34878D82A}">
                    <a16:rowId xmlns:a16="http://schemas.microsoft.com/office/drawing/2014/main" val="1434589773"/>
                  </a:ext>
                </a:extLst>
              </a:tr>
              <a:tr h="665281">
                <a:tc>
                  <a:txBody>
                    <a:bodyPr/>
                    <a:lstStyle/>
                    <a:p>
                      <a:pPr algn="r" fontAlgn="t">
                        <a:buNone/>
                      </a:pPr>
                      <a:r>
                        <a:rPr lang="en-US" sz="3100" b="1" cap="none" spc="0">
                          <a:solidFill>
                            <a:schemeClr val="tx1"/>
                          </a:solidFill>
                          <a:effectLst/>
                        </a:rPr>
                        <a:t>0</a:t>
                      </a:r>
                    </a:p>
                  </a:txBody>
                  <a:tcPr marL="0" marR="236194" marT="49207" marB="49207">
                    <a:lnL w="12700" cmpd="sng">
                      <a:noFill/>
                      <a:prstDash val="solid"/>
                    </a:lnL>
                    <a:lnR w="12700" cmpd="sng">
                      <a:noFill/>
                      <a:prstDash val="solid"/>
                    </a:lnR>
                    <a:lnT w="38100" cmpd="sng">
                      <a:noFill/>
                    </a:lnT>
                    <a:lnB w="9525" cap="flat" cmpd="sng" algn="ctr">
                      <a:solidFill>
                        <a:schemeClr val="accent1"/>
                      </a:solidFill>
                      <a:prstDash val="solid"/>
                    </a:lnB>
                    <a:noFill/>
                  </a:tcPr>
                </a:tc>
                <a:tc>
                  <a:txBody>
                    <a:bodyPr/>
                    <a:lstStyle/>
                    <a:p>
                      <a:pPr fontAlgn="t">
                        <a:buNone/>
                      </a:pPr>
                      <a:r>
                        <a:rPr lang="en-US" sz="3100" cap="none" spc="0">
                          <a:solidFill>
                            <a:schemeClr val="tx1"/>
                          </a:solidFill>
                          <a:effectLst/>
                        </a:rPr>
                        <a:t>CCAFS LC-40</a:t>
                      </a:r>
                    </a:p>
                  </a:txBody>
                  <a:tcPr marL="0" marR="236194" marT="49207" marB="49207">
                    <a:lnL w="12700" cmpd="sng">
                      <a:noFill/>
                      <a:prstDash val="solid"/>
                    </a:lnL>
                    <a:lnR w="12700" cmpd="sng">
                      <a:noFill/>
                      <a:prstDash val="solid"/>
                    </a:lnR>
                    <a:lnT w="38100" cmpd="sng">
                      <a:noFill/>
                    </a:lnT>
                    <a:lnB w="9525" cap="flat" cmpd="sng" algn="ctr">
                      <a:solidFill>
                        <a:schemeClr val="accent1"/>
                      </a:solidFill>
                      <a:prstDash val="solid"/>
                    </a:lnB>
                    <a:noFill/>
                  </a:tcPr>
                </a:tc>
                <a:extLst>
                  <a:ext uri="{0D108BD9-81ED-4DB2-BD59-A6C34878D82A}">
                    <a16:rowId xmlns:a16="http://schemas.microsoft.com/office/drawing/2014/main" val="1134012961"/>
                  </a:ext>
                </a:extLst>
              </a:tr>
              <a:tr h="665281">
                <a:tc>
                  <a:txBody>
                    <a:bodyPr/>
                    <a:lstStyle/>
                    <a:p>
                      <a:pPr algn="r" fontAlgn="t">
                        <a:buNone/>
                      </a:pPr>
                      <a:r>
                        <a:rPr lang="en-US" sz="3100" b="1" cap="none" spc="0">
                          <a:solidFill>
                            <a:schemeClr val="tx1"/>
                          </a:solidFill>
                          <a:effectLst/>
                        </a:rPr>
                        <a:t>1</a:t>
                      </a:r>
                    </a:p>
                  </a:txBody>
                  <a:tcPr marL="118097" marR="236194" marT="49207" marB="49207">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fontAlgn="t">
                        <a:buNone/>
                      </a:pPr>
                      <a:r>
                        <a:rPr lang="en-US" sz="3100" cap="none" spc="0">
                          <a:solidFill>
                            <a:schemeClr val="tx1"/>
                          </a:solidFill>
                          <a:effectLst/>
                        </a:rPr>
                        <a:t>VAFB SLC-4E</a:t>
                      </a:r>
                    </a:p>
                  </a:txBody>
                  <a:tcPr marL="118097" marR="236194" marT="49207" marB="49207">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extLst>
                  <a:ext uri="{0D108BD9-81ED-4DB2-BD59-A6C34878D82A}">
                    <a16:rowId xmlns:a16="http://schemas.microsoft.com/office/drawing/2014/main" val="3648024702"/>
                  </a:ext>
                </a:extLst>
              </a:tr>
              <a:tr h="665281">
                <a:tc>
                  <a:txBody>
                    <a:bodyPr/>
                    <a:lstStyle/>
                    <a:p>
                      <a:pPr algn="r" fontAlgn="t">
                        <a:buNone/>
                      </a:pPr>
                      <a:r>
                        <a:rPr lang="en-US" sz="3100" b="1" cap="none" spc="0">
                          <a:solidFill>
                            <a:schemeClr val="tx1"/>
                          </a:solidFill>
                          <a:effectLst/>
                        </a:rPr>
                        <a:t>2</a:t>
                      </a:r>
                    </a:p>
                  </a:txBody>
                  <a:tcPr marL="0" marR="236194" marT="49207" marB="49207">
                    <a:lnL w="12700" cmpd="sng">
                      <a:noFill/>
                      <a:prstDash val="solid"/>
                    </a:lnL>
                    <a:lnR w="12700" cmpd="sng">
                      <a:noFill/>
                      <a:prstDash val="solid"/>
                    </a:lnR>
                    <a:lnT w="12700" cmpd="sng">
                      <a:noFill/>
                      <a:prstDash val="solid"/>
                    </a:lnT>
                    <a:lnB w="9525" cap="flat" cmpd="sng" algn="ctr">
                      <a:solidFill>
                        <a:schemeClr val="accent1"/>
                      </a:solidFill>
                      <a:prstDash val="solid"/>
                    </a:lnB>
                    <a:noFill/>
                  </a:tcPr>
                </a:tc>
                <a:tc>
                  <a:txBody>
                    <a:bodyPr/>
                    <a:lstStyle/>
                    <a:p>
                      <a:pPr fontAlgn="t">
                        <a:buNone/>
                      </a:pPr>
                      <a:r>
                        <a:rPr lang="en-US" sz="3100" cap="none" spc="0">
                          <a:solidFill>
                            <a:schemeClr val="tx1"/>
                          </a:solidFill>
                          <a:effectLst/>
                        </a:rPr>
                        <a:t>KSC LC-39A</a:t>
                      </a:r>
                    </a:p>
                  </a:txBody>
                  <a:tcPr marL="0" marR="236194" marT="49207" marB="49207">
                    <a:lnL w="12700" cmpd="sng">
                      <a:noFill/>
                      <a:prstDash val="solid"/>
                    </a:lnL>
                    <a:lnR w="12700" cmpd="sng">
                      <a:noFill/>
                      <a:prstDash val="solid"/>
                    </a:lnR>
                    <a:lnT w="12700" cmpd="sng">
                      <a:noFill/>
                      <a:prstDash val="solid"/>
                    </a:lnT>
                    <a:lnB w="9525" cap="flat" cmpd="sng" algn="ctr">
                      <a:solidFill>
                        <a:schemeClr val="accent1"/>
                      </a:solidFill>
                      <a:prstDash val="solid"/>
                    </a:lnB>
                    <a:noFill/>
                  </a:tcPr>
                </a:tc>
                <a:extLst>
                  <a:ext uri="{0D108BD9-81ED-4DB2-BD59-A6C34878D82A}">
                    <a16:rowId xmlns:a16="http://schemas.microsoft.com/office/drawing/2014/main" val="3248529608"/>
                  </a:ext>
                </a:extLst>
              </a:tr>
              <a:tr h="665281">
                <a:tc>
                  <a:txBody>
                    <a:bodyPr/>
                    <a:lstStyle/>
                    <a:p>
                      <a:pPr algn="r" fontAlgn="t">
                        <a:buNone/>
                      </a:pPr>
                      <a:r>
                        <a:rPr lang="en-US" sz="3100" b="1" cap="none" spc="0">
                          <a:solidFill>
                            <a:schemeClr val="tx1"/>
                          </a:solidFill>
                          <a:effectLst/>
                        </a:rPr>
                        <a:t>3</a:t>
                      </a:r>
                    </a:p>
                  </a:txBody>
                  <a:tcPr marL="118097" marR="236194" marT="49207" marB="49207">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tc>
                  <a:txBody>
                    <a:bodyPr/>
                    <a:lstStyle/>
                    <a:p>
                      <a:pPr fontAlgn="t">
                        <a:buNone/>
                      </a:pPr>
                      <a:r>
                        <a:rPr lang="en-US" sz="3100" cap="none" spc="0">
                          <a:solidFill>
                            <a:schemeClr val="tx1"/>
                          </a:solidFill>
                          <a:effectLst/>
                        </a:rPr>
                        <a:t>CCAFS SLC-40</a:t>
                      </a:r>
                    </a:p>
                  </a:txBody>
                  <a:tcPr marL="118097" marR="236194" marT="49207" marB="49207">
                    <a:lnL w="12700" cmpd="sng">
                      <a:noFill/>
                      <a:prstDash val="solid"/>
                    </a:lnL>
                    <a:lnR w="12700" cmpd="sng">
                      <a:noFill/>
                      <a:prstDash val="solid"/>
                    </a:lnR>
                    <a:lnT w="9525" cap="flat" cmpd="sng" algn="ctr">
                      <a:solidFill>
                        <a:schemeClr val="accent1"/>
                      </a:solidFill>
                      <a:prstDash val="solid"/>
                    </a:lnT>
                    <a:lnB w="12700" cmpd="sng">
                      <a:noFill/>
                      <a:prstDash val="solid"/>
                    </a:lnB>
                    <a:solidFill>
                      <a:schemeClr val="accent1">
                        <a:lumMod val="20000"/>
                        <a:lumOff val="80000"/>
                      </a:schemeClr>
                    </a:solidFill>
                  </a:tcPr>
                </a:tc>
                <a:extLst>
                  <a:ext uri="{0D108BD9-81ED-4DB2-BD59-A6C34878D82A}">
                    <a16:rowId xmlns:a16="http://schemas.microsoft.com/office/drawing/2014/main" val="592113891"/>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34">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Launch Site Names Begin with 'CCA'</a:t>
            </a:r>
          </a:p>
        </p:txBody>
      </p:sp>
      <p:sp>
        <p:nvSpPr>
          <p:cNvPr id="36" name="Rectangle 35">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7" name="Rectangle 3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800"/>
              <a:t>5 Records of launch sites starting with 'CCA'.</a:t>
            </a:r>
            <a:endParaRPr lang="en-US" sz="1800">
              <a:ea typeface="Calibri"/>
              <a:cs typeface="Calibri"/>
            </a:endParaRPr>
          </a:p>
          <a:p>
            <a:pPr>
              <a:spcBef>
                <a:spcPts val="1400"/>
              </a:spcBef>
            </a:pPr>
            <a:r>
              <a:rPr lang="en-US" sz="1800"/>
              <a:t>These were found using the query: "SELECT * FROM SPACEXTABLE WHERE </a:t>
            </a:r>
            <a:r>
              <a:rPr lang="en-US" sz="1800" err="1"/>
              <a:t>Launch_Site</a:t>
            </a:r>
            <a:r>
              <a:rPr lang="en-US" sz="1800"/>
              <a:t> LIKE 'CCA%' LIMIT 5"</a:t>
            </a:r>
            <a:endParaRPr lang="en-US" sz="1800">
              <a:ea typeface="Calibri"/>
              <a:cs typeface="Calibri"/>
            </a:endParaRPr>
          </a:p>
          <a:p>
            <a:pPr>
              <a:spcBef>
                <a:spcPts val="1400"/>
              </a:spcBef>
            </a:pPr>
            <a:endParaRPr lang="en-US" sz="180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25</a:t>
            </a:fld>
            <a:endParaRPr lang="en-US" sz="1200">
              <a:solidFill>
                <a:schemeClr val="tx1">
                  <a:lumMod val="50000"/>
                  <a:lumOff val="50000"/>
                </a:schemeClr>
              </a:solidFill>
              <a:latin typeface="+mn-lt"/>
            </a:endParaRPr>
          </a:p>
        </p:txBody>
      </p:sp>
      <p:graphicFrame>
        <p:nvGraphicFramePr>
          <p:cNvPr id="8" name="Table 7">
            <a:extLst>
              <a:ext uri="{FF2B5EF4-FFF2-40B4-BE49-F238E27FC236}">
                <a16:creationId xmlns:a16="http://schemas.microsoft.com/office/drawing/2014/main" id="{88F65B80-E8D0-FE8D-3CEB-BA9EDE392100}"/>
              </a:ext>
            </a:extLst>
          </p:cNvPr>
          <p:cNvGraphicFramePr>
            <a:graphicFrameLocks noGrp="1"/>
          </p:cNvGraphicFramePr>
          <p:nvPr>
            <p:extLst>
              <p:ext uri="{D42A27DB-BD31-4B8C-83A1-F6EECF244321}">
                <p14:modId xmlns:p14="http://schemas.microsoft.com/office/powerpoint/2010/main" val="1324980904"/>
              </p:ext>
            </p:extLst>
          </p:nvPr>
        </p:nvGraphicFramePr>
        <p:xfrm>
          <a:off x="1136688" y="2734056"/>
          <a:ext cx="10007022" cy="3483868"/>
        </p:xfrm>
        <a:graphic>
          <a:graphicData uri="http://schemas.openxmlformats.org/drawingml/2006/table">
            <a:tbl>
              <a:tblPr firstRow="1" bandRow="1">
                <a:tableStyleId>{3B4B98B0-60AC-42C2-AFA5-B58CD77FA1E5}</a:tableStyleId>
              </a:tblPr>
              <a:tblGrid>
                <a:gridCol w="522026">
                  <a:extLst>
                    <a:ext uri="{9D8B030D-6E8A-4147-A177-3AD203B41FA5}">
                      <a16:colId xmlns:a16="http://schemas.microsoft.com/office/drawing/2014/main" val="2017027353"/>
                    </a:ext>
                  </a:extLst>
                </a:gridCol>
                <a:gridCol w="711511">
                  <a:extLst>
                    <a:ext uri="{9D8B030D-6E8A-4147-A177-3AD203B41FA5}">
                      <a16:colId xmlns:a16="http://schemas.microsoft.com/office/drawing/2014/main" val="696454487"/>
                    </a:ext>
                  </a:extLst>
                </a:gridCol>
                <a:gridCol w="710850">
                  <a:extLst>
                    <a:ext uri="{9D8B030D-6E8A-4147-A177-3AD203B41FA5}">
                      <a16:colId xmlns:a16="http://schemas.microsoft.com/office/drawing/2014/main" val="1909926186"/>
                    </a:ext>
                  </a:extLst>
                </a:gridCol>
                <a:gridCol w="1093728">
                  <a:extLst>
                    <a:ext uri="{9D8B030D-6E8A-4147-A177-3AD203B41FA5}">
                      <a16:colId xmlns:a16="http://schemas.microsoft.com/office/drawing/2014/main" val="3418508747"/>
                    </a:ext>
                  </a:extLst>
                </a:gridCol>
                <a:gridCol w="861161">
                  <a:extLst>
                    <a:ext uri="{9D8B030D-6E8A-4147-A177-3AD203B41FA5}">
                      <a16:colId xmlns:a16="http://schemas.microsoft.com/office/drawing/2014/main" val="2300213606"/>
                    </a:ext>
                  </a:extLst>
                </a:gridCol>
                <a:gridCol w="896630">
                  <a:extLst>
                    <a:ext uri="{9D8B030D-6E8A-4147-A177-3AD203B41FA5}">
                      <a16:colId xmlns:a16="http://schemas.microsoft.com/office/drawing/2014/main" val="1965760599"/>
                    </a:ext>
                  </a:extLst>
                </a:gridCol>
                <a:gridCol w="1416752">
                  <a:extLst>
                    <a:ext uri="{9D8B030D-6E8A-4147-A177-3AD203B41FA5}">
                      <a16:colId xmlns:a16="http://schemas.microsoft.com/office/drawing/2014/main" val="164334524"/>
                    </a:ext>
                  </a:extLst>
                </a:gridCol>
                <a:gridCol w="681047">
                  <a:extLst>
                    <a:ext uri="{9D8B030D-6E8A-4147-A177-3AD203B41FA5}">
                      <a16:colId xmlns:a16="http://schemas.microsoft.com/office/drawing/2014/main" val="1195041724"/>
                    </a:ext>
                  </a:extLst>
                </a:gridCol>
                <a:gridCol w="733172">
                  <a:extLst>
                    <a:ext uri="{9D8B030D-6E8A-4147-A177-3AD203B41FA5}">
                      <a16:colId xmlns:a16="http://schemas.microsoft.com/office/drawing/2014/main" val="1946444877"/>
                    </a:ext>
                  </a:extLst>
                </a:gridCol>
                <a:gridCol w="1188313">
                  <a:extLst>
                    <a:ext uri="{9D8B030D-6E8A-4147-A177-3AD203B41FA5}">
                      <a16:colId xmlns:a16="http://schemas.microsoft.com/office/drawing/2014/main" val="2321288614"/>
                    </a:ext>
                  </a:extLst>
                </a:gridCol>
                <a:gridCol w="1191832">
                  <a:extLst>
                    <a:ext uri="{9D8B030D-6E8A-4147-A177-3AD203B41FA5}">
                      <a16:colId xmlns:a16="http://schemas.microsoft.com/office/drawing/2014/main" val="3687054880"/>
                    </a:ext>
                  </a:extLst>
                </a:gridCol>
              </a:tblGrid>
              <a:tr h="370457">
                <a:tc>
                  <a:txBody>
                    <a:bodyPr/>
                    <a:lstStyle/>
                    <a:p>
                      <a:pPr>
                        <a:buNone/>
                      </a:pPr>
                      <a:r>
                        <a:rPr lang="en-US" sz="1000">
                          <a:effectLst/>
                        </a:rPr>
                        <a:t>Index</a:t>
                      </a:r>
                    </a:p>
                  </a:txBody>
                  <a:tcPr marL="67560" marR="67560" marT="14075" marB="14075" anchor="ctr"/>
                </a:tc>
                <a:tc>
                  <a:txBody>
                    <a:bodyPr/>
                    <a:lstStyle/>
                    <a:p>
                      <a:pPr>
                        <a:buNone/>
                      </a:pPr>
                      <a:r>
                        <a:rPr lang="en-US" sz="1000">
                          <a:effectLst/>
                        </a:rPr>
                        <a:t>Date</a:t>
                      </a:r>
                    </a:p>
                  </a:txBody>
                  <a:tcPr marL="67560" marR="67560" marT="14075" marB="14075" anchor="ctr"/>
                </a:tc>
                <a:tc>
                  <a:txBody>
                    <a:bodyPr/>
                    <a:lstStyle/>
                    <a:p>
                      <a:pPr>
                        <a:buNone/>
                      </a:pPr>
                      <a:r>
                        <a:rPr lang="en-US" sz="1000">
                          <a:effectLst/>
                        </a:rPr>
                        <a:t>Time (UTC)</a:t>
                      </a:r>
                    </a:p>
                  </a:txBody>
                  <a:tcPr marL="67560" marR="67560" marT="14075" marB="14075" anchor="ctr"/>
                </a:tc>
                <a:tc>
                  <a:txBody>
                    <a:bodyPr/>
                    <a:lstStyle/>
                    <a:p>
                      <a:pPr>
                        <a:buNone/>
                      </a:pPr>
                      <a:r>
                        <a:rPr lang="en-US" sz="1000" err="1">
                          <a:effectLst/>
                        </a:rPr>
                        <a:t>Booster_Version</a:t>
                      </a:r>
                    </a:p>
                  </a:txBody>
                  <a:tcPr marL="67560" marR="67560" marT="14075" marB="14075" anchor="ctr"/>
                </a:tc>
                <a:tc>
                  <a:txBody>
                    <a:bodyPr/>
                    <a:lstStyle/>
                    <a:p>
                      <a:pPr>
                        <a:buNone/>
                      </a:pPr>
                      <a:r>
                        <a:rPr lang="en-US" sz="1000" err="1">
                          <a:effectLst/>
                        </a:rPr>
                        <a:t>Launch_Site</a:t>
                      </a:r>
                      <a:endParaRPr lang="en-US" sz="1000">
                        <a:effectLst/>
                      </a:endParaRPr>
                    </a:p>
                  </a:txBody>
                  <a:tcPr marL="67560" marR="67560" marT="14075" marB="14075" anchor="ctr"/>
                </a:tc>
                <a:tc>
                  <a:txBody>
                    <a:bodyPr/>
                    <a:lstStyle/>
                    <a:p>
                      <a:pPr>
                        <a:buNone/>
                      </a:pPr>
                      <a:r>
                        <a:rPr lang="en-US" sz="1000">
                          <a:effectLst/>
                        </a:rPr>
                        <a:t>Payload</a:t>
                      </a:r>
                    </a:p>
                  </a:txBody>
                  <a:tcPr marL="67560" marR="67560" marT="14075" marB="14075" anchor="ctr"/>
                </a:tc>
                <a:tc>
                  <a:txBody>
                    <a:bodyPr/>
                    <a:lstStyle/>
                    <a:p>
                      <a:pPr>
                        <a:buNone/>
                      </a:pPr>
                      <a:r>
                        <a:rPr lang="en-US" sz="1000">
                          <a:effectLst/>
                        </a:rPr>
                        <a:t>PAYLOAD_MASS__KG_</a:t>
                      </a:r>
                    </a:p>
                  </a:txBody>
                  <a:tcPr marL="67560" marR="67560" marT="14075" marB="14075" anchor="ctr"/>
                </a:tc>
                <a:tc>
                  <a:txBody>
                    <a:bodyPr/>
                    <a:lstStyle/>
                    <a:p>
                      <a:pPr>
                        <a:buNone/>
                      </a:pPr>
                      <a:r>
                        <a:rPr lang="en-US" sz="1000">
                          <a:effectLst/>
                        </a:rPr>
                        <a:t>Orbit</a:t>
                      </a:r>
                    </a:p>
                  </a:txBody>
                  <a:tcPr marL="67560" marR="67560" marT="14075" marB="14075" anchor="ctr"/>
                </a:tc>
                <a:tc>
                  <a:txBody>
                    <a:bodyPr/>
                    <a:lstStyle/>
                    <a:p>
                      <a:pPr>
                        <a:buNone/>
                      </a:pPr>
                      <a:r>
                        <a:rPr lang="en-US" sz="1000">
                          <a:effectLst/>
                        </a:rPr>
                        <a:t>Customer</a:t>
                      </a:r>
                    </a:p>
                  </a:txBody>
                  <a:tcPr marL="67560" marR="67560" marT="14075" marB="14075" anchor="ctr"/>
                </a:tc>
                <a:tc>
                  <a:txBody>
                    <a:bodyPr/>
                    <a:lstStyle/>
                    <a:p>
                      <a:pPr>
                        <a:buNone/>
                      </a:pPr>
                      <a:r>
                        <a:rPr lang="en-US" sz="1000" err="1">
                          <a:effectLst/>
                        </a:rPr>
                        <a:t>Mission_Outcome</a:t>
                      </a:r>
                    </a:p>
                  </a:txBody>
                  <a:tcPr marL="67560" marR="67560" marT="14075" marB="14075" anchor="ctr"/>
                </a:tc>
                <a:tc>
                  <a:txBody>
                    <a:bodyPr/>
                    <a:lstStyle/>
                    <a:p>
                      <a:pPr>
                        <a:buNone/>
                      </a:pPr>
                      <a:r>
                        <a:rPr lang="en-US" sz="1000" err="1">
                          <a:effectLst/>
                        </a:rPr>
                        <a:t>Landing_Outcome</a:t>
                      </a:r>
                    </a:p>
                  </a:txBody>
                  <a:tcPr marL="67560" marR="67560" marT="14075" marB="14075" anchor="ctr"/>
                </a:tc>
                <a:extLst>
                  <a:ext uri="{0D108BD9-81ED-4DB2-BD59-A6C34878D82A}">
                    <a16:rowId xmlns:a16="http://schemas.microsoft.com/office/drawing/2014/main" val="913603113"/>
                  </a:ext>
                </a:extLst>
              </a:tr>
              <a:tr h="685738">
                <a:tc>
                  <a:txBody>
                    <a:bodyPr/>
                    <a:lstStyle/>
                    <a:p>
                      <a:pPr algn="r" fontAlgn="t">
                        <a:buNone/>
                      </a:pPr>
                      <a:r>
                        <a:rPr lang="en-US" sz="1000" b="1">
                          <a:effectLst/>
                        </a:rPr>
                        <a:t>0</a:t>
                      </a:r>
                    </a:p>
                  </a:txBody>
                  <a:tcPr marL="67560" marR="67560" marT="14075" marB="14075"/>
                </a:tc>
                <a:tc>
                  <a:txBody>
                    <a:bodyPr/>
                    <a:lstStyle/>
                    <a:p>
                      <a:pPr fontAlgn="t">
                        <a:buNone/>
                      </a:pPr>
                      <a:r>
                        <a:rPr lang="en-US" sz="1000">
                          <a:effectLst/>
                        </a:rPr>
                        <a:t>2010-06-04</a:t>
                      </a:r>
                    </a:p>
                  </a:txBody>
                  <a:tcPr marL="67560" marR="67560" marT="14075" marB="14075"/>
                </a:tc>
                <a:tc>
                  <a:txBody>
                    <a:bodyPr/>
                    <a:lstStyle/>
                    <a:p>
                      <a:pPr fontAlgn="t">
                        <a:buNone/>
                      </a:pPr>
                      <a:r>
                        <a:rPr lang="en-US" sz="1000">
                          <a:effectLst/>
                        </a:rPr>
                        <a:t>18:45:00</a:t>
                      </a:r>
                    </a:p>
                  </a:txBody>
                  <a:tcPr marL="67560" marR="67560" marT="14075" marB="14075"/>
                </a:tc>
                <a:tc>
                  <a:txBody>
                    <a:bodyPr/>
                    <a:lstStyle/>
                    <a:p>
                      <a:pPr fontAlgn="t">
                        <a:buNone/>
                      </a:pPr>
                      <a:r>
                        <a:rPr lang="en-US" sz="1000">
                          <a:effectLst/>
                        </a:rPr>
                        <a:t>F9 v1.0 B0003</a:t>
                      </a:r>
                    </a:p>
                  </a:txBody>
                  <a:tcPr marL="67560" marR="67560" marT="14075" marB="14075"/>
                </a:tc>
                <a:tc>
                  <a:txBody>
                    <a:bodyPr/>
                    <a:lstStyle/>
                    <a:p>
                      <a:pPr fontAlgn="t">
                        <a:buNone/>
                      </a:pPr>
                      <a:r>
                        <a:rPr lang="en-US" sz="1000">
                          <a:effectLst/>
                        </a:rPr>
                        <a:t>CCAFS LC-40</a:t>
                      </a:r>
                    </a:p>
                  </a:txBody>
                  <a:tcPr marL="67560" marR="67560" marT="14075" marB="14075"/>
                </a:tc>
                <a:tc>
                  <a:txBody>
                    <a:bodyPr/>
                    <a:lstStyle/>
                    <a:p>
                      <a:pPr fontAlgn="t">
                        <a:buNone/>
                      </a:pPr>
                      <a:r>
                        <a:rPr lang="en-US" sz="1000">
                          <a:effectLst/>
                        </a:rPr>
                        <a:t>Dragon Spacecraft Qualification Unit</a:t>
                      </a:r>
                    </a:p>
                  </a:txBody>
                  <a:tcPr marL="67560" marR="67560" marT="14075" marB="14075"/>
                </a:tc>
                <a:tc>
                  <a:txBody>
                    <a:bodyPr/>
                    <a:lstStyle/>
                    <a:p>
                      <a:pPr algn="r" fontAlgn="t">
                        <a:buNone/>
                      </a:pPr>
                      <a:r>
                        <a:rPr lang="en-US" sz="1000">
                          <a:effectLst/>
                        </a:rPr>
                        <a:t>0</a:t>
                      </a:r>
                    </a:p>
                  </a:txBody>
                  <a:tcPr marL="67560" marR="67560" marT="14075" marB="14075"/>
                </a:tc>
                <a:tc>
                  <a:txBody>
                    <a:bodyPr/>
                    <a:lstStyle/>
                    <a:p>
                      <a:pPr fontAlgn="t">
                        <a:buNone/>
                      </a:pPr>
                      <a:r>
                        <a:rPr lang="en-US" sz="1000">
                          <a:effectLst/>
                        </a:rPr>
                        <a:t>LEO</a:t>
                      </a:r>
                    </a:p>
                  </a:txBody>
                  <a:tcPr marL="67560" marR="67560" marT="14075" marB="14075"/>
                </a:tc>
                <a:tc>
                  <a:txBody>
                    <a:bodyPr/>
                    <a:lstStyle/>
                    <a:p>
                      <a:pPr fontAlgn="t">
                        <a:buNone/>
                      </a:pPr>
                      <a:r>
                        <a:rPr lang="en-US" sz="1000">
                          <a:effectLst/>
                        </a:rPr>
                        <a:t>SpaceX</a:t>
                      </a:r>
                    </a:p>
                  </a:txBody>
                  <a:tcPr marL="67560" marR="67560" marT="14075" marB="14075"/>
                </a:tc>
                <a:tc>
                  <a:txBody>
                    <a:bodyPr/>
                    <a:lstStyle/>
                    <a:p>
                      <a:pPr fontAlgn="t">
                        <a:buNone/>
                      </a:pPr>
                      <a:r>
                        <a:rPr lang="en-US" sz="1000">
                          <a:effectLst/>
                        </a:rPr>
                        <a:t>Success</a:t>
                      </a:r>
                    </a:p>
                  </a:txBody>
                  <a:tcPr marL="67560" marR="67560" marT="14075" marB="14075"/>
                </a:tc>
                <a:tc>
                  <a:txBody>
                    <a:bodyPr/>
                    <a:lstStyle/>
                    <a:p>
                      <a:pPr fontAlgn="t">
                        <a:buNone/>
                      </a:pPr>
                      <a:r>
                        <a:rPr lang="en-US" sz="1000">
                          <a:effectLst/>
                        </a:rPr>
                        <a:t>Failure (parachute)</a:t>
                      </a:r>
                    </a:p>
                  </a:txBody>
                  <a:tcPr marL="67560" marR="67560" marT="14075" marB="14075"/>
                </a:tc>
                <a:extLst>
                  <a:ext uri="{0D108BD9-81ED-4DB2-BD59-A6C34878D82A}">
                    <a16:rowId xmlns:a16="http://schemas.microsoft.com/office/drawing/2014/main" val="1404178117"/>
                  </a:ext>
                </a:extLst>
              </a:tr>
              <a:tr h="1158661">
                <a:tc>
                  <a:txBody>
                    <a:bodyPr/>
                    <a:lstStyle/>
                    <a:p>
                      <a:pPr algn="r" fontAlgn="t">
                        <a:buNone/>
                      </a:pPr>
                      <a:r>
                        <a:rPr lang="en-US" sz="1000" b="1">
                          <a:effectLst/>
                        </a:rPr>
                        <a:t>1</a:t>
                      </a:r>
                    </a:p>
                  </a:txBody>
                  <a:tcPr marL="67560" marR="67560" marT="14075" marB="14075"/>
                </a:tc>
                <a:tc>
                  <a:txBody>
                    <a:bodyPr/>
                    <a:lstStyle/>
                    <a:p>
                      <a:pPr fontAlgn="t">
                        <a:buNone/>
                      </a:pPr>
                      <a:r>
                        <a:rPr lang="en-US" sz="1000">
                          <a:effectLst/>
                        </a:rPr>
                        <a:t>2010-12-08</a:t>
                      </a:r>
                    </a:p>
                  </a:txBody>
                  <a:tcPr marL="67560" marR="67560" marT="14075" marB="14075"/>
                </a:tc>
                <a:tc>
                  <a:txBody>
                    <a:bodyPr/>
                    <a:lstStyle/>
                    <a:p>
                      <a:pPr fontAlgn="t">
                        <a:buNone/>
                      </a:pPr>
                      <a:r>
                        <a:rPr lang="en-US" sz="1000">
                          <a:effectLst/>
                        </a:rPr>
                        <a:t>15:43:00</a:t>
                      </a:r>
                    </a:p>
                  </a:txBody>
                  <a:tcPr marL="67560" marR="67560" marT="14075" marB="14075"/>
                </a:tc>
                <a:tc>
                  <a:txBody>
                    <a:bodyPr/>
                    <a:lstStyle/>
                    <a:p>
                      <a:pPr fontAlgn="t">
                        <a:buNone/>
                      </a:pPr>
                      <a:r>
                        <a:rPr lang="en-US" sz="1000">
                          <a:effectLst/>
                        </a:rPr>
                        <a:t>F9 v1.0 B0004</a:t>
                      </a:r>
                    </a:p>
                  </a:txBody>
                  <a:tcPr marL="67560" marR="67560" marT="14075" marB="14075"/>
                </a:tc>
                <a:tc>
                  <a:txBody>
                    <a:bodyPr/>
                    <a:lstStyle/>
                    <a:p>
                      <a:pPr fontAlgn="t">
                        <a:buNone/>
                      </a:pPr>
                      <a:r>
                        <a:rPr lang="en-US" sz="1000">
                          <a:effectLst/>
                        </a:rPr>
                        <a:t>CCAFS LC-40</a:t>
                      </a:r>
                    </a:p>
                  </a:txBody>
                  <a:tcPr marL="67560" marR="67560" marT="14075" marB="14075"/>
                </a:tc>
                <a:tc>
                  <a:txBody>
                    <a:bodyPr/>
                    <a:lstStyle/>
                    <a:p>
                      <a:pPr fontAlgn="t">
                        <a:buNone/>
                      </a:pPr>
                      <a:r>
                        <a:rPr lang="en-US" sz="1000">
                          <a:effectLst/>
                        </a:rPr>
                        <a:t>Dragon demo flight C1, two CubeSats, barrel of </a:t>
                      </a:r>
                      <a:r>
                        <a:rPr lang="en-US" sz="1000" err="1">
                          <a:effectLst/>
                        </a:rPr>
                        <a:t>Brouere</a:t>
                      </a:r>
                      <a:r>
                        <a:rPr lang="en-US" sz="1000">
                          <a:effectLst/>
                        </a:rPr>
                        <a:t> cheese</a:t>
                      </a:r>
                    </a:p>
                  </a:txBody>
                  <a:tcPr marL="67560" marR="67560" marT="14075" marB="14075"/>
                </a:tc>
                <a:tc>
                  <a:txBody>
                    <a:bodyPr/>
                    <a:lstStyle/>
                    <a:p>
                      <a:pPr algn="r" fontAlgn="t">
                        <a:buNone/>
                      </a:pPr>
                      <a:r>
                        <a:rPr lang="en-US" sz="1000">
                          <a:effectLst/>
                        </a:rPr>
                        <a:t>0</a:t>
                      </a:r>
                    </a:p>
                  </a:txBody>
                  <a:tcPr marL="67560" marR="67560" marT="14075" marB="14075"/>
                </a:tc>
                <a:tc>
                  <a:txBody>
                    <a:bodyPr/>
                    <a:lstStyle/>
                    <a:p>
                      <a:pPr fontAlgn="t">
                        <a:buNone/>
                      </a:pPr>
                      <a:r>
                        <a:rPr lang="en-US" sz="1000">
                          <a:effectLst/>
                        </a:rPr>
                        <a:t>LEO (ISS)</a:t>
                      </a:r>
                    </a:p>
                  </a:txBody>
                  <a:tcPr marL="67560" marR="67560" marT="14075" marB="14075"/>
                </a:tc>
                <a:tc>
                  <a:txBody>
                    <a:bodyPr/>
                    <a:lstStyle/>
                    <a:p>
                      <a:pPr fontAlgn="t">
                        <a:buNone/>
                      </a:pPr>
                      <a:r>
                        <a:rPr lang="en-US" sz="1000">
                          <a:effectLst/>
                        </a:rPr>
                        <a:t>NASA (COTS) NRO</a:t>
                      </a:r>
                    </a:p>
                  </a:txBody>
                  <a:tcPr marL="67560" marR="67560" marT="14075" marB="14075"/>
                </a:tc>
                <a:tc>
                  <a:txBody>
                    <a:bodyPr/>
                    <a:lstStyle/>
                    <a:p>
                      <a:pPr fontAlgn="t">
                        <a:buNone/>
                      </a:pPr>
                      <a:r>
                        <a:rPr lang="en-US" sz="1000">
                          <a:effectLst/>
                        </a:rPr>
                        <a:t>Success</a:t>
                      </a:r>
                    </a:p>
                  </a:txBody>
                  <a:tcPr marL="67560" marR="67560" marT="14075" marB="14075"/>
                </a:tc>
                <a:tc>
                  <a:txBody>
                    <a:bodyPr/>
                    <a:lstStyle/>
                    <a:p>
                      <a:pPr fontAlgn="t">
                        <a:buNone/>
                      </a:pPr>
                      <a:r>
                        <a:rPr lang="en-US" sz="1000">
                          <a:effectLst/>
                        </a:rPr>
                        <a:t>Failure (parachute)</a:t>
                      </a:r>
                    </a:p>
                  </a:txBody>
                  <a:tcPr marL="67560" marR="67560" marT="14075" marB="14075"/>
                </a:tc>
                <a:extLst>
                  <a:ext uri="{0D108BD9-81ED-4DB2-BD59-A6C34878D82A}">
                    <a16:rowId xmlns:a16="http://schemas.microsoft.com/office/drawing/2014/main" val="502089878"/>
                  </a:ext>
                </a:extLst>
              </a:tr>
              <a:tr h="528098">
                <a:tc>
                  <a:txBody>
                    <a:bodyPr/>
                    <a:lstStyle/>
                    <a:p>
                      <a:pPr algn="r" fontAlgn="t">
                        <a:buNone/>
                      </a:pPr>
                      <a:r>
                        <a:rPr lang="en-US" sz="1000" b="1">
                          <a:effectLst/>
                        </a:rPr>
                        <a:t>2</a:t>
                      </a:r>
                    </a:p>
                  </a:txBody>
                  <a:tcPr marL="67560" marR="67560" marT="14075" marB="14075"/>
                </a:tc>
                <a:tc>
                  <a:txBody>
                    <a:bodyPr/>
                    <a:lstStyle/>
                    <a:p>
                      <a:pPr fontAlgn="t">
                        <a:buNone/>
                      </a:pPr>
                      <a:r>
                        <a:rPr lang="en-US" sz="1000">
                          <a:effectLst/>
                        </a:rPr>
                        <a:t>2012-05-22</a:t>
                      </a:r>
                    </a:p>
                  </a:txBody>
                  <a:tcPr marL="67560" marR="67560" marT="14075" marB="14075"/>
                </a:tc>
                <a:tc>
                  <a:txBody>
                    <a:bodyPr/>
                    <a:lstStyle/>
                    <a:p>
                      <a:pPr fontAlgn="t">
                        <a:buNone/>
                      </a:pPr>
                      <a:r>
                        <a:rPr lang="en-US" sz="1000">
                          <a:effectLst/>
                        </a:rPr>
                        <a:t>7:44:00</a:t>
                      </a:r>
                    </a:p>
                  </a:txBody>
                  <a:tcPr marL="67560" marR="67560" marT="14075" marB="14075"/>
                </a:tc>
                <a:tc>
                  <a:txBody>
                    <a:bodyPr/>
                    <a:lstStyle/>
                    <a:p>
                      <a:pPr fontAlgn="t">
                        <a:buNone/>
                      </a:pPr>
                      <a:r>
                        <a:rPr lang="en-US" sz="1000">
                          <a:effectLst/>
                        </a:rPr>
                        <a:t>F9 v1.0 B0005</a:t>
                      </a:r>
                    </a:p>
                  </a:txBody>
                  <a:tcPr marL="67560" marR="67560" marT="14075" marB="14075"/>
                </a:tc>
                <a:tc>
                  <a:txBody>
                    <a:bodyPr/>
                    <a:lstStyle/>
                    <a:p>
                      <a:pPr fontAlgn="t">
                        <a:buNone/>
                      </a:pPr>
                      <a:r>
                        <a:rPr lang="en-US" sz="1000">
                          <a:effectLst/>
                        </a:rPr>
                        <a:t>CCAFS LC-40</a:t>
                      </a:r>
                    </a:p>
                  </a:txBody>
                  <a:tcPr marL="67560" marR="67560" marT="14075" marB="14075"/>
                </a:tc>
                <a:tc>
                  <a:txBody>
                    <a:bodyPr/>
                    <a:lstStyle/>
                    <a:p>
                      <a:pPr fontAlgn="t">
                        <a:buNone/>
                      </a:pPr>
                      <a:r>
                        <a:rPr lang="en-US" sz="1000">
                          <a:effectLst/>
                        </a:rPr>
                        <a:t>Dragon demo flight C2</a:t>
                      </a:r>
                    </a:p>
                  </a:txBody>
                  <a:tcPr marL="67560" marR="67560" marT="14075" marB="14075"/>
                </a:tc>
                <a:tc>
                  <a:txBody>
                    <a:bodyPr/>
                    <a:lstStyle/>
                    <a:p>
                      <a:pPr algn="r" fontAlgn="t">
                        <a:buNone/>
                      </a:pPr>
                      <a:r>
                        <a:rPr lang="en-US" sz="1000">
                          <a:effectLst/>
                        </a:rPr>
                        <a:t>525</a:t>
                      </a:r>
                    </a:p>
                  </a:txBody>
                  <a:tcPr marL="67560" marR="67560" marT="14075" marB="14075"/>
                </a:tc>
                <a:tc>
                  <a:txBody>
                    <a:bodyPr/>
                    <a:lstStyle/>
                    <a:p>
                      <a:pPr fontAlgn="t">
                        <a:buNone/>
                      </a:pPr>
                      <a:r>
                        <a:rPr lang="en-US" sz="1000">
                          <a:effectLst/>
                        </a:rPr>
                        <a:t>LEO (ISS)</a:t>
                      </a:r>
                    </a:p>
                  </a:txBody>
                  <a:tcPr marL="67560" marR="67560" marT="14075" marB="14075"/>
                </a:tc>
                <a:tc>
                  <a:txBody>
                    <a:bodyPr/>
                    <a:lstStyle/>
                    <a:p>
                      <a:pPr fontAlgn="t">
                        <a:buNone/>
                      </a:pPr>
                      <a:r>
                        <a:rPr lang="en-US" sz="1000">
                          <a:effectLst/>
                        </a:rPr>
                        <a:t>NASA (COTS)</a:t>
                      </a:r>
                    </a:p>
                  </a:txBody>
                  <a:tcPr marL="67560" marR="67560" marT="14075" marB="14075"/>
                </a:tc>
                <a:tc>
                  <a:txBody>
                    <a:bodyPr/>
                    <a:lstStyle/>
                    <a:p>
                      <a:pPr fontAlgn="t">
                        <a:buNone/>
                      </a:pPr>
                      <a:r>
                        <a:rPr lang="en-US" sz="1000">
                          <a:effectLst/>
                        </a:rPr>
                        <a:t>Success</a:t>
                      </a:r>
                    </a:p>
                  </a:txBody>
                  <a:tcPr marL="67560" marR="67560" marT="14075" marB="14075"/>
                </a:tc>
                <a:tc>
                  <a:txBody>
                    <a:bodyPr/>
                    <a:lstStyle/>
                    <a:p>
                      <a:pPr fontAlgn="t">
                        <a:buNone/>
                      </a:pPr>
                      <a:r>
                        <a:rPr lang="en-US" sz="1000">
                          <a:effectLst/>
                        </a:rPr>
                        <a:t>No attempt</a:t>
                      </a:r>
                    </a:p>
                  </a:txBody>
                  <a:tcPr marL="67560" marR="67560" marT="14075" marB="14075"/>
                </a:tc>
                <a:extLst>
                  <a:ext uri="{0D108BD9-81ED-4DB2-BD59-A6C34878D82A}">
                    <a16:rowId xmlns:a16="http://schemas.microsoft.com/office/drawing/2014/main" val="1503187290"/>
                  </a:ext>
                </a:extLst>
              </a:tr>
              <a:tr h="370457">
                <a:tc>
                  <a:txBody>
                    <a:bodyPr/>
                    <a:lstStyle/>
                    <a:p>
                      <a:pPr algn="r" fontAlgn="t">
                        <a:buNone/>
                      </a:pPr>
                      <a:r>
                        <a:rPr lang="en-US" sz="1000" b="1">
                          <a:effectLst/>
                        </a:rPr>
                        <a:t>3</a:t>
                      </a:r>
                    </a:p>
                  </a:txBody>
                  <a:tcPr marL="67560" marR="67560" marT="14075" marB="14075"/>
                </a:tc>
                <a:tc>
                  <a:txBody>
                    <a:bodyPr/>
                    <a:lstStyle/>
                    <a:p>
                      <a:pPr fontAlgn="t">
                        <a:buNone/>
                      </a:pPr>
                      <a:r>
                        <a:rPr lang="en-US" sz="1000">
                          <a:effectLst/>
                        </a:rPr>
                        <a:t>2012-10-08</a:t>
                      </a:r>
                    </a:p>
                  </a:txBody>
                  <a:tcPr marL="67560" marR="67560" marT="14075" marB="14075"/>
                </a:tc>
                <a:tc>
                  <a:txBody>
                    <a:bodyPr/>
                    <a:lstStyle/>
                    <a:p>
                      <a:pPr fontAlgn="t">
                        <a:buNone/>
                      </a:pPr>
                      <a:r>
                        <a:rPr lang="en-US" sz="1000">
                          <a:effectLst/>
                        </a:rPr>
                        <a:t>0:35:00</a:t>
                      </a:r>
                    </a:p>
                  </a:txBody>
                  <a:tcPr marL="67560" marR="67560" marT="14075" marB="14075"/>
                </a:tc>
                <a:tc>
                  <a:txBody>
                    <a:bodyPr/>
                    <a:lstStyle/>
                    <a:p>
                      <a:pPr fontAlgn="t">
                        <a:buNone/>
                      </a:pPr>
                      <a:r>
                        <a:rPr lang="en-US" sz="1000">
                          <a:effectLst/>
                        </a:rPr>
                        <a:t>F9 v1.0 B0006</a:t>
                      </a:r>
                    </a:p>
                  </a:txBody>
                  <a:tcPr marL="67560" marR="67560" marT="14075" marB="14075"/>
                </a:tc>
                <a:tc>
                  <a:txBody>
                    <a:bodyPr/>
                    <a:lstStyle/>
                    <a:p>
                      <a:pPr fontAlgn="t">
                        <a:buNone/>
                      </a:pPr>
                      <a:r>
                        <a:rPr lang="en-US" sz="1000">
                          <a:effectLst/>
                        </a:rPr>
                        <a:t>CCAFS LC-40</a:t>
                      </a:r>
                    </a:p>
                  </a:txBody>
                  <a:tcPr marL="67560" marR="67560" marT="14075" marB="14075"/>
                </a:tc>
                <a:tc>
                  <a:txBody>
                    <a:bodyPr/>
                    <a:lstStyle/>
                    <a:p>
                      <a:pPr fontAlgn="t">
                        <a:buNone/>
                      </a:pPr>
                      <a:r>
                        <a:rPr lang="en-US" sz="1000">
                          <a:effectLst/>
                        </a:rPr>
                        <a:t>SpaceX CRS-1</a:t>
                      </a:r>
                    </a:p>
                  </a:txBody>
                  <a:tcPr marL="67560" marR="67560" marT="14075" marB="14075"/>
                </a:tc>
                <a:tc>
                  <a:txBody>
                    <a:bodyPr/>
                    <a:lstStyle/>
                    <a:p>
                      <a:pPr algn="r" fontAlgn="t">
                        <a:buNone/>
                      </a:pPr>
                      <a:r>
                        <a:rPr lang="en-US" sz="1000">
                          <a:effectLst/>
                        </a:rPr>
                        <a:t>500</a:t>
                      </a:r>
                    </a:p>
                  </a:txBody>
                  <a:tcPr marL="67560" marR="67560" marT="14075" marB="14075"/>
                </a:tc>
                <a:tc>
                  <a:txBody>
                    <a:bodyPr/>
                    <a:lstStyle/>
                    <a:p>
                      <a:pPr fontAlgn="t">
                        <a:buNone/>
                      </a:pPr>
                      <a:r>
                        <a:rPr lang="en-US" sz="1000">
                          <a:effectLst/>
                        </a:rPr>
                        <a:t>LEO (ISS)</a:t>
                      </a:r>
                    </a:p>
                  </a:txBody>
                  <a:tcPr marL="67560" marR="67560" marT="14075" marB="14075"/>
                </a:tc>
                <a:tc>
                  <a:txBody>
                    <a:bodyPr/>
                    <a:lstStyle/>
                    <a:p>
                      <a:pPr fontAlgn="t">
                        <a:buNone/>
                      </a:pPr>
                      <a:r>
                        <a:rPr lang="en-US" sz="1000">
                          <a:effectLst/>
                        </a:rPr>
                        <a:t>NASA (CRS)</a:t>
                      </a:r>
                    </a:p>
                  </a:txBody>
                  <a:tcPr marL="67560" marR="67560" marT="14075" marB="14075"/>
                </a:tc>
                <a:tc>
                  <a:txBody>
                    <a:bodyPr/>
                    <a:lstStyle/>
                    <a:p>
                      <a:pPr fontAlgn="t">
                        <a:buNone/>
                      </a:pPr>
                      <a:r>
                        <a:rPr lang="en-US" sz="1000">
                          <a:effectLst/>
                        </a:rPr>
                        <a:t>Success</a:t>
                      </a:r>
                    </a:p>
                  </a:txBody>
                  <a:tcPr marL="67560" marR="67560" marT="14075" marB="14075"/>
                </a:tc>
                <a:tc>
                  <a:txBody>
                    <a:bodyPr/>
                    <a:lstStyle/>
                    <a:p>
                      <a:pPr fontAlgn="t">
                        <a:buNone/>
                      </a:pPr>
                      <a:r>
                        <a:rPr lang="en-US" sz="1000">
                          <a:effectLst/>
                        </a:rPr>
                        <a:t>No attempt</a:t>
                      </a:r>
                    </a:p>
                  </a:txBody>
                  <a:tcPr marL="67560" marR="67560" marT="14075" marB="14075"/>
                </a:tc>
                <a:extLst>
                  <a:ext uri="{0D108BD9-81ED-4DB2-BD59-A6C34878D82A}">
                    <a16:rowId xmlns:a16="http://schemas.microsoft.com/office/drawing/2014/main" val="997419040"/>
                  </a:ext>
                </a:extLst>
              </a:tr>
              <a:tr h="370457">
                <a:tc>
                  <a:txBody>
                    <a:bodyPr/>
                    <a:lstStyle/>
                    <a:p>
                      <a:pPr algn="r" fontAlgn="t">
                        <a:buNone/>
                      </a:pPr>
                      <a:r>
                        <a:rPr lang="en-US" sz="1000" b="1">
                          <a:effectLst/>
                        </a:rPr>
                        <a:t>4</a:t>
                      </a:r>
                    </a:p>
                  </a:txBody>
                  <a:tcPr marL="67560" marR="67560" marT="14075" marB="14075"/>
                </a:tc>
                <a:tc>
                  <a:txBody>
                    <a:bodyPr/>
                    <a:lstStyle/>
                    <a:p>
                      <a:pPr fontAlgn="t">
                        <a:buNone/>
                      </a:pPr>
                      <a:r>
                        <a:rPr lang="en-US" sz="1000">
                          <a:effectLst/>
                        </a:rPr>
                        <a:t>2013-03-01</a:t>
                      </a:r>
                    </a:p>
                  </a:txBody>
                  <a:tcPr marL="67560" marR="67560" marT="14075" marB="14075"/>
                </a:tc>
                <a:tc>
                  <a:txBody>
                    <a:bodyPr/>
                    <a:lstStyle/>
                    <a:p>
                      <a:pPr fontAlgn="t">
                        <a:buNone/>
                      </a:pPr>
                      <a:r>
                        <a:rPr lang="en-US" sz="1000">
                          <a:effectLst/>
                        </a:rPr>
                        <a:t>15:10:00</a:t>
                      </a:r>
                    </a:p>
                  </a:txBody>
                  <a:tcPr marL="67560" marR="67560" marT="14075" marB="14075"/>
                </a:tc>
                <a:tc>
                  <a:txBody>
                    <a:bodyPr/>
                    <a:lstStyle/>
                    <a:p>
                      <a:pPr fontAlgn="t">
                        <a:buNone/>
                      </a:pPr>
                      <a:r>
                        <a:rPr lang="en-US" sz="1000">
                          <a:effectLst/>
                        </a:rPr>
                        <a:t>F9 v1.0 B0007</a:t>
                      </a:r>
                    </a:p>
                  </a:txBody>
                  <a:tcPr marL="67560" marR="67560" marT="14075" marB="14075"/>
                </a:tc>
                <a:tc>
                  <a:txBody>
                    <a:bodyPr/>
                    <a:lstStyle/>
                    <a:p>
                      <a:pPr fontAlgn="t">
                        <a:buNone/>
                      </a:pPr>
                      <a:r>
                        <a:rPr lang="en-US" sz="1000">
                          <a:effectLst/>
                        </a:rPr>
                        <a:t>CCAFS LC-40</a:t>
                      </a:r>
                    </a:p>
                  </a:txBody>
                  <a:tcPr marL="67560" marR="67560" marT="14075" marB="14075"/>
                </a:tc>
                <a:tc>
                  <a:txBody>
                    <a:bodyPr/>
                    <a:lstStyle/>
                    <a:p>
                      <a:pPr fontAlgn="t">
                        <a:buNone/>
                      </a:pPr>
                      <a:r>
                        <a:rPr lang="en-US" sz="1000">
                          <a:effectLst/>
                        </a:rPr>
                        <a:t>SpaceX CRS-2</a:t>
                      </a:r>
                    </a:p>
                  </a:txBody>
                  <a:tcPr marL="67560" marR="67560" marT="14075" marB="14075"/>
                </a:tc>
                <a:tc>
                  <a:txBody>
                    <a:bodyPr/>
                    <a:lstStyle/>
                    <a:p>
                      <a:pPr algn="r" fontAlgn="t">
                        <a:buNone/>
                      </a:pPr>
                      <a:r>
                        <a:rPr lang="en-US" sz="1000">
                          <a:effectLst/>
                        </a:rPr>
                        <a:t>677</a:t>
                      </a:r>
                    </a:p>
                  </a:txBody>
                  <a:tcPr marL="67560" marR="67560" marT="14075" marB="14075"/>
                </a:tc>
                <a:tc>
                  <a:txBody>
                    <a:bodyPr/>
                    <a:lstStyle/>
                    <a:p>
                      <a:pPr fontAlgn="t">
                        <a:buNone/>
                      </a:pPr>
                      <a:r>
                        <a:rPr lang="en-US" sz="1000">
                          <a:effectLst/>
                        </a:rPr>
                        <a:t>LEO (ISS)</a:t>
                      </a:r>
                    </a:p>
                  </a:txBody>
                  <a:tcPr marL="67560" marR="67560" marT="14075" marB="14075"/>
                </a:tc>
                <a:tc>
                  <a:txBody>
                    <a:bodyPr/>
                    <a:lstStyle/>
                    <a:p>
                      <a:pPr fontAlgn="t">
                        <a:buNone/>
                      </a:pPr>
                      <a:r>
                        <a:rPr lang="en-US" sz="1000">
                          <a:effectLst/>
                        </a:rPr>
                        <a:t>NASA (CRS)</a:t>
                      </a:r>
                    </a:p>
                  </a:txBody>
                  <a:tcPr marL="67560" marR="67560" marT="14075" marB="14075"/>
                </a:tc>
                <a:tc>
                  <a:txBody>
                    <a:bodyPr/>
                    <a:lstStyle/>
                    <a:p>
                      <a:pPr fontAlgn="t">
                        <a:buNone/>
                      </a:pPr>
                      <a:r>
                        <a:rPr lang="en-US" sz="1000">
                          <a:effectLst/>
                        </a:rPr>
                        <a:t>Success</a:t>
                      </a:r>
                    </a:p>
                  </a:txBody>
                  <a:tcPr marL="67560" marR="67560" marT="14075" marB="14075"/>
                </a:tc>
                <a:tc>
                  <a:txBody>
                    <a:bodyPr/>
                    <a:lstStyle/>
                    <a:p>
                      <a:pPr fontAlgn="t">
                        <a:buNone/>
                      </a:pPr>
                      <a:r>
                        <a:rPr lang="en-US" sz="1000">
                          <a:effectLst/>
                        </a:rPr>
                        <a:t>No attempt</a:t>
                      </a:r>
                    </a:p>
                  </a:txBody>
                  <a:tcPr marL="67560" marR="67560" marT="14075" marB="14075"/>
                </a:tc>
                <a:extLst>
                  <a:ext uri="{0D108BD9-81ED-4DB2-BD59-A6C34878D82A}">
                    <a16:rowId xmlns:a16="http://schemas.microsoft.com/office/drawing/2014/main" val="4160171778"/>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Total Payload Mass</a:t>
            </a:r>
          </a:p>
        </p:txBody>
      </p:sp>
      <p:sp>
        <p:nvSpPr>
          <p:cNvPr id="10" name="Rectangle 9">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800"/>
              <a:t>The total payload mass carried by boosters from NASA is given by the table below.</a:t>
            </a:r>
          </a:p>
          <a:p>
            <a:pPr>
              <a:spcBef>
                <a:spcPts val="1400"/>
              </a:spcBef>
            </a:pPr>
            <a:r>
              <a:rPr lang="en-US" sz="1800"/>
              <a:t>This was found using the query: "SELECT SUM(PAYLOAD_MASS__KG_) AS 'TOTAL PAYLOAD MASS' FROM SPACEXTABLE WHERE CUSTOMER='NASA (CRS)'"</a:t>
            </a:r>
            <a:endParaRPr lang="en-US" sz="1800">
              <a:ea typeface="Calibri"/>
              <a:cs typeface="Calibri"/>
            </a:endParaRPr>
          </a:p>
          <a:p>
            <a:pPr>
              <a:spcBef>
                <a:spcPts val="1400"/>
              </a:spcBef>
            </a:pPr>
            <a:endParaRPr lang="en-US" sz="180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26</a:t>
            </a:fld>
            <a:endParaRPr lang="en-US" sz="1200">
              <a:solidFill>
                <a:schemeClr val="tx1">
                  <a:lumMod val="50000"/>
                  <a:lumOff val="50000"/>
                </a:schemeClr>
              </a:solidFill>
              <a:latin typeface="+mn-lt"/>
            </a:endParaRPr>
          </a:p>
        </p:txBody>
      </p:sp>
      <p:graphicFrame>
        <p:nvGraphicFramePr>
          <p:cNvPr id="6" name="Table 5">
            <a:extLst>
              <a:ext uri="{FF2B5EF4-FFF2-40B4-BE49-F238E27FC236}">
                <a16:creationId xmlns:a16="http://schemas.microsoft.com/office/drawing/2014/main" id="{04C59A59-8CAD-192B-B4E9-4C28BA02B424}"/>
              </a:ext>
            </a:extLst>
          </p:cNvPr>
          <p:cNvGraphicFramePr>
            <a:graphicFrameLocks noGrp="1"/>
          </p:cNvGraphicFramePr>
          <p:nvPr>
            <p:extLst>
              <p:ext uri="{D42A27DB-BD31-4B8C-83A1-F6EECF244321}">
                <p14:modId xmlns:p14="http://schemas.microsoft.com/office/powerpoint/2010/main" val="2703529589"/>
              </p:ext>
            </p:extLst>
          </p:nvPr>
        </p:nvGraphicFramePr>
        <p:xfrm>
          <a:off x="4468677" y="3202982"/>
          <a:ext cx="2604331" cy="2492598"/>
        </p:xfrm>
        <a:graphic>
          <a:graphicData uri="http://schemas.openxmlformats.org/drawingml/2006/table">
            <a:tbl>
              <a:tblPr firstRow="1" bandRow="1">
                <a:tableStyleId>{125E5076-3810-47DD-B79F-674D7AD40C01}</a:tableStyleId>
              </a:tblPr>
              <a:tblGrid>
                <a:gridCol w="402590">
                  <a:extLst>
                    <a:ext uri="{9D8B030D-6E8A-4147-A177-3AD203B41FA5}">
                      <a16:colId xmlns:a16="http://schemas.microsoft.com/office/drawing/2014/main" val="1130768978"/>
                    </a:ext>
                  </a:extLst>
                </a:gridCol>
                <a:gridCol w="2201741">
                  <a:extLst>
                    <a:ext uri="{9D8B030D-6E8A-4147-A177-3AD203B41FA5}">
                      <a16:colId xmlns:a16="http://schemas.microsoft.com/office/drawing/2014/main" val="1626696658"/>
                    </a:ext>
                  </a:extLst>
                </a:gridCol>
              </a:tblGrid>
              <a:tr h="1812084">
                <a:tc>
                  <a:txBody>
                    <a:bodyPr/>
                    <a:lstStyle/>
                    <a:p>
                      <a:pPr>
                        <a:buNone/>
                      </a:pPr>
                      <a:endParaRPr lang="en-US" sz="3300" cap="none" spc="0">
                        <a:solidFill>
                          <a:srgbClr val="FFFFFF"/>
                        </a:solidFill>
                        <a:effectLst/>
                      </a:endParaRPr>
                    </a:p>
                  </a:txBody>
                  <a:tcPr marL="188595" marR="188595" marT="188595" marB="39291" anchor="ctr"/>
                </a:tc>
                <a:tc>
                  <a:txBody>
                    <a:bodyPr/>
                    <a:lstStyle/>
                    <a:p>
                      <a:pPr>
                        <a:buNone/>
                      </a:pPr>
                      <a:r>
                        <a:rPr lang="en-US" sz="3300" cap="none" spc="0">
                          <a:solidFill>
                            <a:srgbClr val="FFFFFF"/>
                          </a:solidFill>
                          <a:effectLst/>
                        </a:rPr>
                        <a:t>TOTAL PAYLOAD MASS</a:t>
                      </a:r>
                    </a:p>
                  </a:txBody>
                  <a:tcPr marL="188595" marR="188595" marT="188595" marB="39291" anchor="ctr"/>
                </a:tc>
                <a:extLst>
                  <a:ext uri="{0D108BD9-81ED-4DB2-BD59-A6C34878D82A}">
                    <a16:rowId xmlns:a16="http://schemas.microsoft.com/office/drawing/2014/main" val="2303007933"/>
                  </a:ext>
                </a:extLst>
              </a:tr>
              <a:tr h="680514">
                <a:tc>
                  <a:txBody>
                    <a:bodyPr/>
                    <a:lstStyle/>
                    <a:p>
                      <a:pPr algn="r" fontAlgn="t">
                        <a:buNone/>
                      </a:pPr>
                      <a:endParaRPr lang="en-US" sz="2500" cap="none" spc="0">
                        <a:solidFill>
                          <a:srgbClr val="FFFFFF"/>
                        </a:solidFill>
                        <a:effectLst/>
                      </a:endParaRPr>
                    </a:p>
                  </a:txBody>
                  <a:tcPr marL="188595" marR="188595" marT="188595" marB="39291"/>
                </a:tc>
                <a:tc>
                  <a:txBody>
                    <a:bodyPr/>
                    <a:lstStyle/>
                    <a:p>
                      <a:pPr algn="r" fontAlgn="t">
                        <a:buNone/>
                      </a:pPr>
                      <a:r>
                        <a:rPr lang="en-US" sz="2500" cap="none" spc="0">
                          <a:solidFill>
                            <a:srgbClr val="FFFFFF"/>
                          </a:solidFill>
                          <a:effectLst/>
                        </a:rPr>
                        <a:t>45596</a:t>
                      </a:r>
                    </a:p>
                  </a:txBody>
                  <a:tcPr marL="188595" marR="188595" marT="188595" marB="39291"/>
                </a:tc>
                <a:extLst>
                  <a:ext uri="{0D108BD9-81ED-4DB2-BD59-A6C34878D82A}">
                    <a16:rowId xmlns:a16="http://schemas.microsoft.com/office/drawing/2014/main" val="505553291"/>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Average Payload Mass by F9 v1.1</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700"/>
              <a:t>The average payload mass carried by booster version F9 v1.1 is given in the table below.</a:t>
            </a:r>
          </a:p>
          <a:p>
            <a:pPr>
              <a:spcBef>
                <a:spcPts val="1400"/>
              </a:spcBef>
            </a:pPr>
            <a:r>
              <a:rPr lang="en-US" sz="1700"/>
              <a:t>It was computed using the query: "SELECT AVG(PAYLOAD_MASS__KG_) AS 'AVERAGE PAYLOAD MASS' FROM SPACEXTABLE WHERE Booster_Version LIKE 'F9 v1.1%'"</a:t>
            </a:r>
          </a:p>
          <a:p>
            <a:pPr>
              <a:spcBef>
                <a:spcPts val="1400"/>
              </a:spcBef>
            </a:pPr>
            <a:endParaRPr lang="en-US" sz="170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27</a:t>
            </a:fld>
            <a:endParaRPr lang="en-US" sz="1200">
              <a:solidFill>
                <a:schemeClr val="tx1">
                  <a:lumMod val="50000"/>
                  <a:lumOff val="50000"/>
                </a:schemeClr>
              </a:solidFill>
              <a:latin typeface="+mn-lt"/>
            </a:endParaRPr>
          </a:p>
        </p:txBody>
      </p:sp>
      <p:graphicFrame>
        <p:nvGraphicFramePr>
          <p:cNvPr id="6" name="Table 5">
            <a:extLst>
              <a:ext uri="{FF2B5EF4-FFF2-40B4-BE49-F238E27FC236}">
                <a16:creationId xmlns:a16="http://schemas.microsoft.com/office/drawing/2014/main" id="{EB76F7E7-4FB8-192D-D485-AEE9E8D248AD}"/>
              </a:ext>
            </a:extLst>
          </p:cNvPr>
          <p:cNvGraphicFramePr>
            <a:graphicFrameLocks noGrp="1"/>
          </p:cNvGraphicFramePr>
          <p:nvPr>
            <p:extLst>
              <p:ext uri="{D42A27DB-BD31-4B8C-83A1-F6EECF244321}">
                <p14:modId xmlns:p14="http://schemas.microsoft.com/office/powerpoint/2010/main" val="3957052145"/>
              </p:ext>
            </p:extLst>
          </p:nvPr>
        </p:nvGraphicFramePr>
        <p:xfrm>
          <a:off x="3136755" y="3481149"/>
          <a:ext cx="6032281" cy="1989678"/>
        </p:xfrm>
        <a:graphic>
          <a:graphicData uri="http://schemas.openxmlformats.org/drawingml/2006/table">
            <a:tbl>
              <a:tblPr firstRow="1" bandRow="1">
                <a:tableStyleId>{5A111915-BE36-4E01-A7E5-04B1672EAD32}</a:tableStyleId>
              </a:tblPr>
              <a:tblGrid>
                <a:gridCol w="852985">
                  <a:extLst>
                    <a:ext uri="{9D8B030D-6E8A-4147-A177-3AD203B41FA5}">
                      <a16:colId xmlns:a16="http://schemas.microsoft.com/office/drawing/2014/main" val="1495946865"/>
                    </a:ext>
                  </a:extLst>
                </a:gridCol>
                <a:gridCol w="5179296">
                  <a:extLst>
                    <a:ext uri="{9D8B030D-6E8A-4147-A177-3AD203B41FA5}">
                      <a16:colId xmlns:a16="http://schemas.microsoft.com/office/drawing/2014/main" val="4131477698"/>
                    </a:ext>
                  </a:extLst>
                </a:gridCol>
              </a:tblGrid>
              <a:tr h="1309164">
                <a:tc>
                  <a:txBody>
                    <a:bodyPr/>
                    <a:lstStyle/>
                    <a:p>
                      <a:pPr>
                        <a:buNone/>
                      </a:pPr>
                      <a:endParaRPr lang="en-US" sz="3300" cap="none" spc="0">
                        <a:solidFill>
                          <a:srgbClr val="000000"/>
                        </a:solidFill>
                        <a:effectLst/>
                      </a:endParaRPr>
                    </a:p>
                  </a:txBody>
                  <a:tcPr marL="94298" marR="94298" marT="39291" marB="188595" anchor="b"/>
                </a:tc>
                <a:tc>
                  <a:txBody>
                    <a:bodyPr/>
                    <a:lstStyle/>
                    <a:p>
                      <a:pPr>
                        <a:buNone/>
                      </a:pPr>
                      <a:r>
                        <a:rPr lang="en-US" sz="3300" cap="none" spc="0">
                          <a:solidFill>
                            <a:srgbClr val="000000"/>
                          </a:solidFill>
                          <a:effectLst/>
                        </a:rPr>
                        <a:t>AVERAGE PAYLOAD MASS</a:t>
                      </a:r>
                    </a:p>
                  </a:txBody>
                  <a:tcPr marL="94298" marR="94298" marT="39291" marB="188595" anchor="b"/>
                </a:tc>
                <a:extLst>
                  <a:ext uri="{0D108BD9-81ED-4DB2-BD59-A6C34878D82A}">
                    <a16:rowId xmlns:a16="http://schemas.microsoft.com/office/drawing/2014/main" val="2693464366"/>
                  </a:ext>
                </a:extLst>
              </a:tr>
              <a:tr h="680514">
                <a:tc>
                  <a:txBody>
                    <a:bodyPr/>
                    <a:lstStyle/>
                    <a:p>
                      <a:pPr algn="r" fontAlgn="t">
                        <a:buNone/>
                      </a:pPr>
                      <a:endParaRPr lang="en-US" sz="2500" cap="none" spc="0">
                        <a:solidFill>
                          <a:srgbClr val="000000"/>
                        </a:solidFill>
                        <a:effectLst/>
                      </a:endParaRPr>
                    </a:p>
                  </a:txBody>
                  <a:tcPr marL="94298" marR="94298" marT="39291" marB="188595"/>
                </a:tc>
                <a:tc>
                  <a:txBody>
                    <a:bodyPr/>
                    <a:lstStyle/>
                    <a:p>
                      <a:pPr algn="r" fontAlgn="t">
                        <a:buNone/>
                      </a:pPr>
                      <a:r>
                        <a:rPr lang="en-US" sz="2500" cap="none" spc="0">
                          <a:solidFill>
                            <a:srgbClr val="000000"/>
                          </a:solidFill>
                          <a:effectLst/>
                        </a:rPr>
                        <a:t>2534.6666666666665</a:t>
                      </a:r>
                    </a:p>
                  </a:txBody>
                  <a:tcPr marL="94298" marR="94298" marT="39291" marB="188595"/>
                </a:tc>
                <a:extLst>
                  <a:ext uri="{0D108BD9-81ED-4DB2-BD59-A6C34878D82A}">
                    <a16:rowId xmlns:a16="http://schemas.microsoft.com/office/drawing/2014/main" val="2641099670"/>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First Successful Ground Landing Date</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800"/>
              <a:t>The data of the first successful ground pad landing is given below.</a:t>
            </a:r>
            <a:endParaRPr lang="en-US" sz="1800">
              <a:ea typeface="Calibri"/>
              <a:cs typeface="Calibri"/>
            </a:endParaRPr>
          </a:p>
          <a:p>
            <a:pPr>
              <a:spcBef>
                <a:spcPts val="1400"/>
              </a:spcBef>
            </a:pPr>
            <a:r>
              <a:rPr lang="en-US" sz="1800"/>
              <a:t>It was found with the query: "SELECT MIN(Date) AS 'First successful landing on ground pad' FROM SPACEXTABLE WHERE </a:t>
            </a:r>
            <a:r>
              <a:rPr lang="en-US" sz="1800" err="1"/>
              <a:t>Landing_Outcome</a:t>
            </a:r>
            <a:r>
              <a:rPr lang="en-US" sz="1800"/>
              <a:t> = 'Success (ground pad)'"</a:t>
            </a:r>
            <a:endParaRPr lang="en-US" sz="1800">
              <a:ea typeface="Calibri"/>
              <a:cs typeface="Calibri"/>
            </a:endParaRPr>
          </a:p>
          <a:p>
            <a:pPr>
              <a:spcBef>
                <a:spcPts val="1400"/>
              </a:spcBef>
            </a:pPr>
            <a:endParaRPr lang="en-US" sz="180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28</a:t>
            </a:fld>
            <a:endParaRPr lang="en-US" sz="1200">
              <a:solidFill>
                <a:schemeClr val="tx1">
                  <a:lumMod val="50000"/>
                  <a:lumOff val="50000"/>
                </a:schemeClr>
              </a:solidFill>
              <a:latin typeface="+mn-lt"/>
            </a:endParaRPr>
          </a:p>
        </p:txBody>
      </p:sp>
      <p:graphicFrame>
        <p:nvGraphicFramePr>
          <p:cNvPr id="6" name="Table 5">
            <a:extLst>
              <a:ext uri="{FF2B5EF4-FFF2-40B4-BE49-F238E27FC236}">
                <a16:creationId xmlns:a16="http://schemas.microsoft.com/office/drawing/2014/main" id="{65570EBD-3BE5-5F47-2956-574773A7A635}"/>
              </a:ext>
            </a:extLst>
          </p:cNvPr>
          <p:cNvGraphicFramePr>
            <a:graphicFrameLocks noGrp="1"/>
          </p:cNvGraphicFramePr>
          <p:nvPr>
            <p:extLst>
              <p:ext uri="{D42A27DB-BD31-4B8C-83A1-F6EECF244321}">
                <p14:modId xmlns:p14="http://schemas.microsoft.com/office/powerpoint/2010/main" val="2677199654"/>
              </p:ext>
            </p:extLst>
          </p:nvPr>
        </p:nvGraphicFramePr>
        <p:xfrm>
          <a:off x="2120109" y="3473291"/>
          <a:ext cx="8065573" cy="2005394"/>
        </p:xfrm>
        <a:graphic>
          <a:graphicData uri="http://schemas.openxmlformats.org/drawingml/2006/table">
            <a:tbl>
              <a:tblPr firstRow="1" bandRow="1">
                <a:tableStyleId>{69012ECD-51FC-41F1-AA8D-1B2483CD663E}</a:tableStyleId>
              </a:tblPr>
              <a:tblGrid>
                <a:gridCol w="213995">
                  <a:extLst>
                    <a:ext uri="{9D8B030D-6E8A-4147-A177-3AD203B41FA5}">
                      <a16:colId xmlns:a16="http://schemas.microsoft.com/office/drawing/2014/main" val="1264011571"/>
                    </a:ext>
                  </a:extLst>
                </a:gridCol>
                <a:gridCol w="7851578">
                  <a:extLst>
                    <a:ext uri="{9D8B030D-6E8A-4147-A177-3AD203B41FA5}">
                      <a16:colId xmlns:a16="http://schemas.microsoft.com/office/drawing/2014/main" val="1532881972"/>
                    </a:ext>
                  </a:extLst>
                </a:gridCol>
              </a:tblGrid>
              <a:tr h="1307592">
                <a:tc>
                  <a:txBody>
                    <a:bodyPr/>
                    <a:lstStyle/>
                    <a:p>
                      <a:pPr>
                        <a:buNone/>
                      </a:pPr>
                      <a:endParaRPr lang="en-US" sz="3300" cap="none" spc="0">
                        <a:solidFill>
                          <a:srgbClr val="000000"/>
                        </a:solidFill>
                        <a:effectLst/>
                      </a:endParaRPr>
                    </a:p>
                  </a:txBody>
                  <a:tcPr marL="0" marR="188595" marT="37719" marB="188595" anchor="b"/>
                </a:tc>
                <a:tc>
                  <a:txBody>
                    <a:bodyPr/>
                    <a:lstStyle/>
                    <a:p>
                      <a:pPr>
                        <a:buNone/>
                      </a:pPr>
                      <a:r>
                        <a:rPr lang="en-US" sz="3300" cap="none" spc="0">
                          <a:solidFill>
                            <a:srgbClr val="000000"/>
                          </a:solidFill>
                          <a:effectLst/>
                        </a:rPr>
                        <a:t>First successful landing on ground pad</a:t>
                      </a:r>
                    </a:p>
                  </a:txBody>
                  <a:tcPr marL="0" marR="188595" marT="37719" marB="188595" anchor="b"/>
                </a:tc>
                <a:extLst>
                  <a:ext uri="{0D108BD9-81ED-4DB2-BD59-A6C34878D82A}">
                    <a16:rowId xmlns:a16="http://schemas.microsoft.com/office/drawing/2014/main" val="3783698519"/>
                  </a:ext>
                </a:extLst>
              </a:tr>
              <a:tr h="697802">
                <a:tc>
                  <a:txBody>
                    <a:bodyPr/>
                    <a:lstStyle/>
                    <a:p>
                      <a:pPr algn="r" fontAlgn="t">
                        <a:buNone/>
                      </a:pPr>
                      <a:endParaRPr lang="en-US" sz="2500" cap="none" spc="0">
                        <a:solidFill>
                          <a:srgbClr val="000000"/>
                        </a:solidFill>
                        <a:effectLst/>
                      </a:endParaRPr>
                    </a:p>
                  </a:txBody>
                  <a:tcPr marL="0" marR="188595" marT="56579" marB="188595"/>
                </a:tc>
                <a:tc>
                  <a:txBody>
                    <a:bodyPr/>
                    <a:lstStyle/>
                    <a:p>
                      <a:pPr fontAlgn="t">
                        <a:buNone/>
                      </a:pPr>
                      <a:r>
                        <a:rPr lang="en-US" sz="2500" cap="none" spc="0">
                          <a:solidFill>
                            <a:srgbClr val="000000"/>
                          </a:solidFill>
                          <a:effectLst/>
                        </a:rPr>
                        <a:t>2015-12-22</a:t>
                      </a:r>
                    </a:p>
                  </a:txBody>
                  <a:tcPr marL="0" marR="188595" marT="56579" marB="188595"/>
                </a:tc>
                <a:extLst>
                  <a:ext uri="{0D108BD9-81ED-4DB2-BD59-A6C34878D82A}">
                    <a16:rowId xmlns:a16="http://schemas.microsoft.com/office/drawing/2014/main" val="508277090"/>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700" kern="1200">
                <a:solidFill>
                  <a:schemeClr val="tx1"/>
                </a:solidFill>
                <a:latin typeface="+mj-lt"/>
                <a:ea typeface="+mj-ea"/>
                <a:cs typeface="+mj-cs"/>
              </a:rPr>
              <a:t>Successful Drone Ship Landing with Payload between 4000 and 6000</a:t>
            </a:r>
          </a:p>
        </p:txBody>
      </p:sp>
      <p:sp>
        <p:nvSpPr>
          <p:cNvPr id="17" name="Rectangle 16">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237433" y="1326076"/>
            <a:ext cx="6002636" cy="1645920"/>
          </a:xfrm>
          <a:prstGeom prst="rect">
            <a:avLst/>
          </a:prstGeom>
        </p:spPr>
        <p:txBody>
          <a:bodyPr vert="horz" lIns="91440" tIns="45720" rIns="91440" bIns="45720" rtlCol="0" anchor="ctr">
            <a:noAutofit/>
          </a:bodyPr>
          <a:lstStyle/>
          <a:p>
            <a:pPr>
              <a:spcBef>
                <a:spcPts val="1400"/>
              </a:spcBef>
            </a:pPr>
            <a:r>
              <a:rPr lang="en-US" sz="1600"/>
              <a:t>Below we list the names of boosters which have successfully landed on drone ship and had payload mass greater than 4000 but less than 6000</a:t>
            </a:r>
            <a:endParaRPr lang="en-US" sz="1600">
              <a:ea typeface="Calibri"/>
              <a:cs typeface="Calibri"/>
            </a:endParaRPr>
          </a:p>
          <a:p>
            <a:pPr>
              <a:spcBef>
                <a:spcPts val="1400"/>
              </a:spcBef>
            </a:pPr>
            <a:r>
              <a:rPr lang="en-US" sz="1600"/>
              <a:t>The query that was used to find this was: SELECT</a:t>
            </a:r>
            <a:r>
              <a:rPr lang="en-US" sz="1600">
                <a:ea typeface="+mn-lt"/>
                <a:cs typeface="+mn-lt"/>
              </a:rPr>
              <a:t> DISTINCT </a:t>
            </a:r>
            <a:r>
              <a:rPr lang="en-US" sz="1600" err="1">
                <a:ea typeface="+mn-lt"/>
                <a:cs typeface="+mn-lt"/>
              </a:rPr>
              <a:t>Booster_Version</a:t>
            </a:r>
            <a:r>
              <a:rPr lang="en-US" sz="1600">
                <a:ea typeface="+mn-lt"/>
                <a:cs typeface="+mn-lt"/>
              </a:rPr>
              <a:t> FROM SPACEXTABLE WHERE </a:t>
            </a:r>
            <a:r>
              <a:rPr lang="en-US" sz="1600" err="1">
                <a:ea typeface="+mn-lt"/>
                <a:cs typeface="+mn-lt"/>
              </a:rPr>
              <a:t>Landing_Outcome</a:t>
            </a:r>
            <a:r>
              <a:rPr lang="en-US" sz="1600">
                <a:ea typeface="+mn-lt"/>
                <a:cs typeface="+mn-lt"/>
              </a:rPr>
              <a:t> = 'Success (drone ship)' AND PAYLOAD_MASS__KG_&gt;4000 AND PAYLOAD_MASS__KG_&lt;6000"</a:t>
            </a:r>
            <a:endParaRPr lang="en-US" sz="1600">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29</a:t>
            </a:fld>
            <a:endParaRPr lang="en-US" sz="1200">
              <a:solidFill>
                <a:schemeClr val="tx1">
                  <a:lumMod val="50000"/>
                  <a:lumOff val="50000"/>
                </a:schemeClr>
              </a:solidFill>
              <a:latin typeface="+mn-lt"/>
            </a:endParaRPr>
          </a:p>
        </p:txBody>
      </p:sp>
      <p:graphicFrame>
        <p:nvGraphicFramePr>
          <p:cNvPr id="3" name="Table 2">
            <a:extLst>
              <a:ext uri="{FF2B5EF4-FFF2-40B4-BE49-F238E27FC236}">
                <a16:creationId xmlns:a16="http://schemas.microsoft.com/office/drawing/2014/main" id="{7488848F-742C-A412-3F86-9E3CD4A4B2DA}"/>
              </a:ext>
            </a:extLst>
          </p:cNvPr>
          <p:cNvGraphicFramePr>
            <a:graphicFrameLocks noGrp="1"/>
          </p:cNvGraphicFramePr>
          <p:nvPr>
            <p:extLst>
              <p:ext uri="{D42A27DB-BD31-4B8C-83A1-F6EECF244321}">
                <p14:modId xmlns:p14="http://schemas.microsoft.com/office/powerpoint/2010/main" val="3711794898"/>
              </p:ext>
            </p:extLst>
          </p:nvPr>
        </p:nvGraphicFramePr>
        <p:xfrm>
          <a:off x="3552529" y="2870534"/>
          <a:ext cx="4796761" cy="3483867"/>
        </p:xfrm>
        <a:graphic>
          <a:graphicData uri="http://schemas.openxmlformats.org/drawingml/2006/table">
            <a:tbl>
              <a:tblPr firstRow="1" bandRow="1">
                <a:noFill/>
                <a:tableStyleId>{5C22544A-7EE6-4342-B048-85BDC9FD1C3A}</a:tableStyleId>
              </a:tblPr>
              <a:tblGrid>
                <a:gridCol w="1201256">
                  <a:extLst>
                    <a:ext uri="{9D8B030D-6E8A-4147-A177-3AD203B41FA5}">
                      <a16:colId xmlns:a16="http://schemas.microsoft.com/office/drawing/2014/main" val="1987515131"/>
                    </a:ext>
                  </a:extLst>
                </a:gridCol>
                <a:gridCol w="3595505">
                  <a:extLst>
                    <a:ext uri="{9D8B030D-6E8A-4147-A177-3AD203B41FA5}">
                      <a16:colId xmlns:a16="http://schemas.microsoft.com/office/drawing/2014/main" val="2003535698"/>
                    </a:ext>
                  </a:extLst>
                </a:gridCol>
              </a:tblGrid>
              <a:tr h="796091">
                <a:tc>
                  <a:txBody>
                    <a:bodyPr/>
                    <a:lstStyle/>
                    <a:p>
                      <a:pPr>
                        <a:buNone/>
                      </a:pPr>
                      <a:r>
                        <a:rPr lang="en-US" sz="3300" b="0" cap="none" spc="0">
                          <a:solidFill>
                            <a:schemeClr val="tx1"/>
                          </a:solidFill>
                          <a:effectLst/>
                        </a:rPr>
                        <a:t>index</a:t>
                      </a:r>
                    </a:p>
                  </a:txBody>
                  <a:tcPr marL="93110" marR="93110" marT="38796" marB="186220" anchor="b">
                    <a:lnL w="12700" cmpd="sng">
                      <a:noFill/>
                    </a:lnL>
                    <a:lnR w="12700" cmpd="sng">
                      <a:noFill/>
                    </a:lnR>
                    <a:lnT w="9525" cap="flat" cmpd="sng" algn="ctr">
                      <a:noFill/>
                      <a:prstDash val="solid"/>
                    </a:lnT>
                    <a:lnB w="38100" cmpd="sng">
                      <a:noFill/>
                    </a:lnB>
                    <a:noFill/>
                  </a:tcPr>
                </a:tc>
                <a:tc>
                  <a:txBody>
                    <a:bodyPr/>
                    <a:lstStyle/>
                    <a:p>
                      <a:pPr>
                        <a:buNone/>
                      </a:pPr>
                      <a:r>
                        <a:rPr lang="en-US" sz="3300" b="0" cap="none" spc="0" err="1">
                          <a:solidFill>
                            <a:schemeClr val="tx1"/>
                          </a:solidFill>
                          <a:effectLst/>
                        </a:rPr>
                        <a:t>Booster_Version</a:t>
                      </a:r>
                    </a:p>
                  </a:txBody>
                  <a:tcPr marL="93110" marR="93110" marT="38796" marB="186220" anchor="b">
                    <a:lnL w="12700" cmpd="sng">
                      <a:noFill/>
                    </a:lnL>
                    <a:lnR w="12700" cmpd="sng">
                      <a:noFill/>
                    </a:lnR>
                    <a:lnT w="9525" cap="flat" cmpd="sng" algn="ctr">
                      <a:noFill/>
                      <a:prstDash val="solid"/>
                    </a:lnT>
                    <a:lnB w="38100" cmpd="sng">
                      <a:noFill/>
                    </a:lnB>
                    <a:noFill/>
                  </a:tcPr>
                </a:tc>
                <a:extLst>
                  <a:ext uri="{0D108BD9-81ED-4DB2-BD59-A6C34878D82A}">
                    <a16:rowId xmlns:a16="http://schemas.microsoft.com/office/drawing/2014/main" val="971384529"/>
                  </a:ext>
                </a:extLst>
              </a:tr>
              <a:tr h="671944">
                <a:tc>
                  <a:txBody>
                    <a:bodyPr/>
                    <a:lstStyle/>
                    <a:p>
                      <a:pPr algn="r" fontAlgn="t">
                        <a:buNone/>
                      </a:pPr>
                      <a:r>
                        <a:rPr lang="en-US" sz="2400" b="1" cap="none" spc="0">
                          <a:solidFill>
                            <a:schemeClr val="tx1"/>
                          </a:solidFill>
                          <a:effectLst/>
                        </a:rPr>
                        <a:t>0</a:t>
                      </a:r>
                    </a:p>
                  </a:txBody>
                  <a:tcPr marL="93110" marR="93110" marT="38796" marB="186220">
                    <a:lnL w="12700" cmpd="sng">
                      <a:noFill/>
                      <a:prstDash val="solid"/>
                    </a:lnL>
                    <a:lnR w="12700" cmpd="sng">
                      <a:noFill/>
                      <a:prstDash val="solid"/>
                    </a:lnR>
                    <a:lnT w="38100" cmpd="sng">
                      <a:noFill/>
                    </a:lnT>
                    <a:lnB w="12700" cap="flat" cmpd="sng" algn="ctr">
                      <a:solidFill>
                        <a:schemeClr val="accent1"/>
                      </a:solidFill>
                      <a:prstDash val="solid"/>
                    </a:lnB>
                    <a:noFill/>
                  </a:tcPr>
                </a:tc>
                <a:tc>
                  <a:txBody>
                    <a:bodyPr/>
                    <a:lstStyle/>
                    <a:p>
                      <a:pPr fontAlgn="t">
                        <a:buNone/>
                      </a:pPr>
                      <a:r>
                        <a:rPr lang="en-US" sz="2400" cap="none" spc="0">
                          <a:solidFill>
                            <a:schemeClr val="tx1"/>
                          </a:solidFill>
                          <a:effectLst/>
                        </a:rPr>
                        <a:t>F9 FT B1022</a:t>
                      </a:r>
                    </a:p>
                  </a:txBody>
                  <a:tcPr marL="93110" marR="93110" marT="38796" marB="186220">
                    <a:lnL w="12700" cmpd="sng">
                      <a:noFill/>
                      <a:prstDash val="solid"/>
                    </a:lnL>
                    <a:lnR w="12700" cmpd="sng">
                      <a:noFill/>
                      <a:prstDash val="solid"/>
                    </a:lnR>
                    <a:lnT w="38100" cmpd="sng">
                      <a:noFill/>
                    </a:lnT>
                    <a:lnB w="12700" cap="flat" cmpd="sng" algn="ctr">
                      <a:solidFill>
                        <a:schemeClr val="accent1"/>
                      </a:solidFill>
                      <a:prstDash val="solid"/>
                    </a:lnB>
                    <a:noFill/>
                  </a:tcPr>
                </a:tc>
                <a:extLst>
                  <a:ext uri="{0D108BD9-81ED-4DB2-BD59-A6C34878D82A}">
                    <a16:rowId xmlns:a16="http://schemas.microsoft.com/office/drawing/2014/main" val="709314730"/>
                  </a:ext>
                </a:extLst>
              </a:tr>
              <a:tr h="671944">
                <a:tc>
                  <a:txBody>
                    <a:bodyPr/>
                    <a:lstStyle/>
                    <a:p>
                      <a:pPr algn="r" fontAlgn="t">
                        <a:buNone/>
                      </a:pPr>
                      <a:r>
                        <a:rPr lang="en-US" sz="2400" b="1" cap="none" spc="0">
                          <a:solidFill>
                            <a:schemeClr val="tx1"/>
                          </a:solidFill>
                          <a:effectLst/>
                        </a:rPr>
                        <a:t>1</a:t>
                      </a:r>
                    </a:p>
                  </a:txBody>
                  <a:tcPr marL="93110" marR="93110" marT="38796" marB="186220">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pPr fontAlgn="t">
                        <a:buNone/>
                      </a:pPr>
                      <a:r>
                        <a:rPr lang="en-US" sz="2400" cap="none" spc="0">
                          <a:solidFill>
                            <a:schemeClr val="tx1"/>
                          </a:solidFill>
                          <a:effectLst/>
                        </a:rPr>
                        <a:t>F9 FT B1026</a:t>
                      </a:r>
                    </a:p>
                  </a:txBody>
                  <a:tcPr marL="93110" marR="93110" marT="38796" marB="186220">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1100106586"/>
                  </a:ext>
                </a:extLst>
              </a:tr>
              <a:tr h="671944">
                <a:tc>
                  <a:txBody>
                    <a:bodyPr/>
                    <a:lstStyle/>
                    <a:p>
                      <a:pPr algn="r" fontAlgn="t">
                        <a:buNone/>
                      </a:pPr>
                      <a:r>
                        <a:rPr lang="en-US" sz="2400" b="1" cap="none" spc="0">
                          <a:solidFill>
                            <a:schemeClr val="tx1"/>
                          </a:solidFill>
                          <a:effectLst/>
                        </a:rPr>
                        <a:t>2</a:t>
                      </a:r>
                    </a:p>
                  </a:txBody>
                  <a:tcPr marL="93110" marR="93110" marT="38796" marB="186220">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tc>
                  <a:txBody>
                    <a:bodyPr/>
                    <a:lstStyle/>
                    <a:p>
                      <a:pPr fontAlgn="t">
                        <a:buNone/>
                      </a:pPr>
                      <a:r>
                        <a:rPr lang="en-US" sz="2400" cap="none" spc="0">
                          <a:solidFill>
                            <a:schemeClr val="tx1"/>
                          </a:solidFill>
                          <a:effectLst/>
                        </a:rPr>
                        <a:t>F9 FT B1021.2</a:t>
                      </a:r>
                    </a:p>
                  </a:txBody>
                  <a:tcPr marL="93110" marR="93110" marT="38796" marB="186220">
                    <a:lnL w="12700" cmpd="sng">
                      <a:noFill/>
                      <a:prstDash val="solid"/>
                    </a:lnL>
                    <a:lnR w="12700" cmpd="sng">
                      <a:noFill/>
                      <a:prstDash val="solid"/>
                    </a:lnR>
                    <a:lnT w="12700" cmpd="sng">
                      <a:noFill/>
                      <a:prstDash val="solid"/>
                    </a:lnT>
                    <a:lnB w="12700" cap="flat" cmpd="sng" algn="ctr">
                      <a:solidFill>
                        <a:schemeClr val="accent1"/>
                      </a:solidFill>
                      <a:prstDash val="solid"/>
                    </a:lnB>
                    <a:noFill/>
                  </a:tcPr>
                </a:tc>
                <a:extLst>
                  <a:ext uri="{0D108BD9-81ED-4DB2-BD59-A6C34878D82A}">
                    <a16:rowId xmlns:a16="http://schemas.microsoft.com/office/drawing/2014/main" val="3582410715"/>
                  </a:ext>
                </a:extLst>
              </a:tr>
              <a:tr h="671944">
                <a:tc>
                  <a:txBody>
                    <a:bodyPr/>
                    <a:lstStyle/>
                    <a:p>
                      <a:pPr algn="r" fontAlgn="t">
                        <a:buNone/>
                      </a:pPr>
                      <a:r>
                        <a:rPr lang="en-US" sz="2400" b="1" cap="none" spc="0">
                          <a:solidFill>
                            <a:schemeClr val="tx1"/>
                          </a:solidFill>
                          <a:effectLst/>
                        </a:rPr>
                        <a:t>3</a:t>
                      </a:r>
                    </a:p>
                  </a:txBody>
                  <a:tcPr marL="93110" marR="93110" marT="38796" marB="186220">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tc>
                  <a:txBody>
                    <a:bodyPr/>
                    <a:lstStyle/>
                    <a:p>
                      <a:pPr fontAlgn="t">
                        <a:buNone/>
                      </a:pPr>
                      <a:r>
                        <a:rPr lang="en-US" sz="2400" cap="none" spc="0">
                          <a:solidFill>
                            <a:schemeClr val="tx1"/>
                          </a:solidFill>
                          <a:effectLst/>
                        </a:rPr>
                        <a:t>F9 FT B1031.2</a:t>
                      </a:r>
                    </a:p>
                  </a:txBody>
                  <a:tcPr marL="93110" marR="93110" marT="38796" marB="186220">
                    <a:lnL w="12700" cmpd="sng">
                      <a:noFill/>
                      <a:prstDash val="solid"/>
                    </a:lnL>
                    <a:lnR w="12700" cmpd="sng">
                      <a:noFill/>
                      <a:prstDash val="solid"/>
                    </a:lnR>
                    <a:lnT w="12700" cap="flat" cmpd="sng" algn="ctr">
                      <a:solidFill>
                        <a:schemeClr val="accent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805615755"/>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41248" y="548640"/>
            <a:ext cx="3600860" cy="54315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a:solidFill>
                  <a:schemeClr val="tx1"/>
                </a:solidFill>
                <a:latin typeface="+mj-lt"/>
                <a:ea typeface="+mj-ea"/>
                <a:cs typeface="+mj-cs"/>
              </a:rPr>
              <a:t>Executive Summary</a:t>
            </a:r>
          </a:p>
        </p:txBody>
      </p:sp>
      <p:sp>
        <p:nvSpPr>
          <p:cNvPr id="26"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5126418" y="552091"/>
            <a:ext cx="6224335" cy="543153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2200" dirty="0">
                <a:solidFill>
                  <a:schemeClr val="tx1"/>
                </a:solidFill>
                <a:latin typeface="+mn-lt"/>
              </a:rPr>
              <a:t>Summary of methodologies: data collection, data wrangling, EDA and visualization, design and evaluation of predictive models. </a:t>
            </a:r>
          </a:p>
          <a:p>
            <a:pPr>
              <a:spcBef>
                <a:spcPts val="1400"/>
              </a:spcBef>
              <a:buFont typeface="Arial" panose="020B0604020202020204" pitchFamily="34" charset="0"/>
              <a:buChar char="•"/>
            </a:pPr>
            <a:r>
              <a:rPr lang="en-US" sz="2200" dirty="0">
                <a:solidFill>
                  <a:schemeClr val="tx1"/>
                </a:solidFill>
                <a:latin typeface="+mn-lt"/>
              </a:rPr>
              <a:t>Summary of all results: a best performing predictive model was found, as well as features correlated to the target variable.</a:t>
            </a:r>
            <a:endParaRPr lang="en-US" sz="2200" dirty="0">
              <a:solidFill>
                <a:schemeClr val="tx1"/>
              </a:solidFill>
              <a:latin typeface="+mn-lt"/>
              <a:ea typeface="Calibri"/>
              <a:cs typeface="Calibri"/>
            </a:endParaRP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700" kern="1200">
                <a:solidFill>
                  <a:schemeClr val="tx1"/>
                </a:solidFill>
                <a:latin typeface="+mj-lt"/>
                <a:ea typeface="+mj-ea"/>
                <a:cs typeface="+mj-cs"/>
              </a:rPr>
              <a:t>Total Number of Successful and Failure Mission Outcomes</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700"/>
              <a:t>Below we show the total number of successful and failure mission outcomes. There seems to be a formating issue, since "Success" appears twice. </a:t>
            </a:r>
          </a:p>
          <a:p>
            <a:pPr>
              <a:spcBef>
                <a:spcPts val="1400"/>
              </a:spcBef>
            </a:pPr>
            <a:r>
              <a:rPr lang="en-US" sz="1700"/>
              <a:t>The query that was used was: "SELECT Mission_Outcome, COUNT(*) FROM SPACEXTABLE GROUP BY Mission_Outcome"</a:t>
            </a:r>
          </a:p>
          <a:p>
            <a:pPr>
              <a:spcBef>
                <a:spcPts val="1400"/>
              </a:spcBef>
            </a:pPr>
            <a:endParaRPr lang="en-US" sz="170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30</a:t>
            </a:fld>
            <a:endParaRPr lang="en-US" sz="1200">
              <a:solidFill>
                <a:schemeClr val="tx1">
                  <a:lumMod val="50000"/>
                  <a:lumOff val="50000"/>
                </a:schemeClr>
              </a:solidFill>
              <a:latin typeface="+mn-lt"/>
            </a:endParaRPr>
          </a:p>
        </p:txBody>
      </p:sp>
      <p:graphicFrame>
        <p:nvGraphicFramePr>
          <p:cNvPr id="6" name="Table 5">
            <a:extLst>
              <a:ext uri="{FF2B5EF4-FFF2-40B4-BE49-F238E27FC236}">
                <a16:creationId xmlns:a16="http://schemas.microsoft.com/office/drawing/2014/main" id="{016A7543-B97A-9848-4B8E-6D1BFCCB0811}"/>
              </a:ext>
            </a:extLst>
          </p:cNvPr>
          <p:cNvGraphicFramePr>
            <a:graphicFrameLocks noGrp="1"/>
          </p:cNvGraphicFramePr>
          <p:nvPr>
            <p:extLst>
              <p:ext uri="{D42A27DB-BD31-4B8C-83A1-F6EECF244321}">
                <p14:modId xmlns:p14="http://schemas.microsoft.com/office/powerpoint/2010/main" val="1531779544"/>
              </p:ext>
            </p:extLst>
          </p:nvPr>
        </p:nvGraphicFramePr>
        <p:xfrm>
          <a:off x="557784" y="2873840"/>
          <a:ext cx="11164825" cy="3204298"/>
        </p:xfrm>
        <a:graphic>
          <a:graphicData uri="http://schemas.openxmlformats.org/drawingml/2006/table">
            <a:tbl>
              <a:tblPr firstRow="1" bandRow="1">
                <a:noFill/>
                <a:tableStyleId>{5C22544A-7EE6-4342-B048-85BDC9FD1C3A}</a:tableStyleId>
              </a:tblPr>
              <a:tblGrid>
                <a:gridCol w="1834130">
                  <a:extLst>
                    <a:ext uri="{9D8B030D-6E8A-4147-A177-3AD203B41FA5}">
                      <a16:colId xmlns:a16="http://schemas.microsoft.com/office/drawing/2014/main" val="3224348822"/>
                    </a:ext>
                  </a:extLst>
                </a:gridCol>
                <a:gridCol w="6515444">
                  <a:extLst>
                    <a:ext uri="{9D8B030D-6E8A-4147-A177-3AD203B41FA5}">
                      <a16:colId xmlns:a16="http://schemas.microsoft.com/office/drawing/2014/main" val="676671711"/>
                    </a:ext>
                  </a:extLst>
                </a:gridCol>
                <a:gridCol w="2815251">
                  <a:extLst>
                    <a:ext uri="{9D8B030D-6E8A-4147-A177-3AD203B41FA5}">
                      <a16:colId xmlns:a16="http://schemas.microsoft.com/office/drawing/2014/main" val="2288241226"/>
                    </a:ext>
                  </a:extLst>
                </a:gridCol>
              </a:tblGrid>
              <a:tr h="791322">
                <a:tc>
                  <a:txBody>
                    <a:bodyPr/>
                    <a:lstStyle/>
                    <a:p>
                      <a:pPr>
                        <a:buNone/>
                      </a:pPr>
                      <a:r>
                        <a:rPr lang="en-US" sz="2600" b="1" cap="none" spc="0">
                          <a:solidFill>
                            <a:schemeClr val="bg1"/>
                          </a:solidFill>
                          <a:effectLst/>
                        </a:rPr>
                        <a:t>index</a:t>
                      </a:r>
                    </a:p>
                  </a:txBody>
                  <a:tcPr marL="117026" marR="83590" marT="167181" marB="167181" anchor="ctr">
                    <a:lnL w="12700" cmpd="sng">
                      <a:noFill/>
                    </a:lnL>
                    <a:lnR w="12700" cmpd="sng">
                      <a:noFill/>
                    </a:lnR>
                    <a:lnT w="19050" cap="flat" cmpd="sng" algn="ctr">
                      <a:noFill/>
                      <a:prstDash val="solid"/>
                    </a:lnT>
                    <a:lnB w="38100" cmpd="sng">
                      <a:noFill/>
                    </a:lnB>
                    <a:solidFill>
                      <a:schemeClr val="tx1"/>
                    </a:solidFill>
                  </a:tcPr>
                </a:tc>
                <a:tc>
                  <a:txBody>
                    <a:bodyPr/>
                    <a:lstStyle/>
                    <a:p>
                      <a:pPr>
                        <a:buNone/>
                      </a:pPr>
                      <a:r>
                        <a:rPr lang="en-US" sz="2600" b="1" cap="none" spc="0">
                          <a:solidFill>
                            <a:schemeClr val="bg1"/>
                          </a:solidFill>
                          <a:effectLst/>
                        </a:rPr>
                        <a:t>Mission_Outcome</a:t>
                      </a:r>
                    </a:p>
                  </a:txBody>
                  <a:tcPr marL="117026" marR="83590" marT="167181" marB="167181" anchor="ctr">
                    <a:lnL w="12700" cmpd="sng">
                      <a:noFill/>
                    </a:lnL>
                    <a:lnR w="12700" cmpd="sng">
                      <a:noFill/>
                    </a:lnR>
                    <a:lnT w="19050" cap="flat" cmpd="sng" algn="ctr">
                      <a:noFill/>
                      <a:prstDash val="solid"/>
                    </a:lnT>
                    <a:lnB w="38100" cmpd="sng">
                      <a:noFill/>
                    </a:lnB>
                    <a:solidFill>
                      <a:schemeClr val="tx1"/>
                    </a:solidFill>
                  </a:tcPr>
                </a:tc>
                <a:tc>
                  <a:txBody>
                    <a:bodyPr/>
                    <a:lstStyle/>
                    <a:p>
                      <a:pPr>
                        <a:buNone/>
                      </a:pPr>
                      <a:r>
                        <a:rPr lang="en-US" sz="2600" b="1" cap="none" spc="0">
                          <a:solidFill>
                            <a:schemeClr val="bg1"/>
                          </a:solidFill>
                          <a:effectLst/>
                        </a:rPr>
                        <a:t>COUNT(*)</a:t>
                      </a:r>
                    </a:p>
                  </a:txBody>
                  <a:tcPr marL="117026" marR="83590" marT="167181" marB="167181" anchor="ctr">
                    <a:lnL w="12700" cmpd="sng">
                      <a:noFill/>
                    </a:lnL>
                    <a:lnR w="12700" cmpd="sng">
                      <a:noFill/>
                    </a:lnR>
                    <a:lnT w="19050" cap="flat" cmpd="sng" algn="ctr">
                      <a:noFill/>
                      <a:prstDash val="solid"/>
                    </a:lnT>
                    <a:lnB w="38100" cmpd="sng">
                      <a:noFill/>
                    </a:lnB>
                    <a:solidFill>
                      <a:schemeClr val="tx1"/>
                    </a:solidFill>
                  </a:tcPr>
                </a:tc>
                <a:extLst>
                  <a:ext uri="{0D108BD9-81ED-4DB2-BD59-A6C34878D82A}">
                    <a16:rowId xmlns:a16="http://schemas.microsoft.com/office/drawing/2014/main" val="620793263"/>
                  </a:ext>
                </a:extLst>
              </a:tr>
              <a:tr h="603244">
                <a:tc>
                  <a:txBody>
                    <a:bodyPr/>
                    <a:lstStyle/>
                    <a:p>
                      <a:pPr algn="r" fontAlgn="t">
                        <a:buNone/>
                      </a:pPr>
                      <a:r>
                        <a:rPr lang="en-US" sz="2200" b="1" cap="none" spc="0">
                          <a:solidFill>
                            <a:schemeClr val="tx1"/>
                          </a:solidFill>
                          <a:effectLst/>
                        </a:rPr>
                        <a:t>0</a:t>
                      </a:r>
                    </a:p>
                  </a:txBody>
                  <a:tcPr marL="117026" marR="83590" marT="34829" marB="167181">
                    <a:lnL w="12700" cmpd="sng">
                      <a:noFill/>
                      <a:prstDash val="solid"/>
                    </a:lnL>
                    <a:lnR w="12700" cmpd="sng">
                      <a:noFill/>
                      <a:prstDash val="solid"/>
                    </a:lnR>
                    <a:lnT w="38100" cmpd="sng">
                      <a:noFill/>
                    </a:lnT>
                    <a:lnB w="12700" cap="flat" cmpd="sng" algn="ctr">
                      <a:solidFill>
                        <a:schemeClr val="tx1"/>
                      </a:solidFill>
                      <a:prstDash val="solid"/>
                    </a:lnB>
                    <a:noFill/>
                  </a:tcPr>
                </a:tc>
                <a:tc>
                  <a:txBody>
                    <a:bodyPr/>
                    <a:lstStyle/>
                    <a:p>
                      <a:pPr fontAlgn="t">
                        <a:buNone/>
                      </a:pPr>
                      <a:r>
                        <a:rPr lang="en-US" sz="2200" cap="none" spc="0">
                          <a:solidFill>
                            <a:schemeClr val="tx1"/>
                          </a:solidFill>
                          <a:effectLst/>
                        </a:rPr>
                        <a:t>Failure (in flight)</a:t>
                      </a:r>
                    </a:p>
                  </a:txBody>
                  <a:tcPr marL="117026" marR="83590" marT="34829" marB="167181">
                    <a:lnL w="12700" cmpd="sng">
                      <a:noFill/>
                      <a:prstDash val="solid"/>
                    </a:lnL>
                    <a:lnR w="12700" cmpd="sng">
                      <a:noFill/>
                      <a:prstDash val="solid"/>
                    </a:lnR>
                    <a:lnT w="38100" cmpd="sng">
                      <a:noFill/>
                    </a:lnT>
                    <a:lnB w="12700" cap="flat" cmpd="sng" algn="ctr">
                      <a:solidFill>
                        <a:schemeClr val="tx1"/>
                      </a:solidFill>
                      <a:prstDash val="solid"/>
                    </a:lnB>
                    <a:noFill/>
                  </a:tcPr>
                </a:tc>
                <a:tc>
                  <a:txBody>
                    <a:bodyPr/>
                    <a:lstStyle/>
                    <a:p>
                      <a:pPr algn="r" fontAlgn="t">
                        <a:buNone/>
                      </a:pPr>
                      <a:r>
                        <a:rPr lang="en-US" sz="2200" cap="none" spc="0">
                          <a:solidFill>
                            <a:schemeClr val="tx1"/>
                          </a:solidFill>
                          <a:effectLst/>
                        </a:rPr>
                        <a:t>1</a:t>
                      </a:r>
                    </a:p>
                  </a:txBody>
                  <a:tcPr marL="117026" marR="83590" marT="34829" marB="167181">
                    <a:lnL w="12700" cmpd="sng">
                      <a:noFill/>
                      <a:prstDash val="solid"/>
                    </a:lnL>
                    <a:lnR w="12700" cmpd="sng">
                      <a:noFill/>
                      <a:prstDash val="solid"/>
                    </a:lnR>
                    <a:lnT w="38100" cmpd="sng">
                      <a:noFill/>
                    </a:lnT>
                    <a:lnB w="12700" cap="flat" cmpd="sng" algn="ctr">
                      <a:solidFill>
                        <a:schemeClr val="tx1"/>
                      </a:solidFill>
                      <a:prstDash val="solid"/>
                    </a:lnB>
                    <a:noFill/>
                  </a:tcPr>
                </a:tc>
                <a:extLst>
                  <a:ext uri="{0D108BD9-81ED-4DB2-BD59-A6C34878D82A}">
                    <a16:rowId xmlns:a16="http://schemas.microsoft.com/office/drawing/2014/main" val="4293604562"/>
                  </a:ext>
                </a:extLst>
              </a:tr>
              <a:tr h="603244">
                <a:tc>
                  <a:txBody>
                    <a:bodyPr/>
                    <a:lstStyle/>
                    <a:p>
                      <a:pPr algn="r" fontAlgn="t">
                        <a:buNone/>
                      </a:pPr>
                      <a:r>
                        <a:rPr lang="en-US" sz="2200" b="1" cap="none" spc="0">
                          <a:solidFill>
                            <a:schemeClr val="tx1"/>
                          </a:solidFill>
                          <a:effectLst/>
                        </a:rPr>
                        <a:t>1</a:t>
                      </a:r>
                    </a:p>
                  </a:txBody>
                  <a:tcPr marL="117026" marR="83590" marT="34829" marB="167181">
                    <a:lnL w="12700" cmpd="sng">
                      <a:noFill/>
                      <a:prstDash val="solid"/>
                    </a:lnL>
                    <a:lnR w="12700" cmpd="sng">
                      <a:noFill/>
                      <a:prstDash val="solid"/>
                    </a:lnR>
                    <a:lnT w="12700" cap="flat" cmpd="sng" algn="ctr">
                      <a:solidFill>
                        <a:schemeClr val="tx1"/>
                      </a:solidFill>
                      <a:prstDash val="solid"/>
                    </a:lnT>
                    <a:lnB w="12700" cmpd="sng">
                      <a:noFill/>
                      <a:prstDash val="solid"/>
                    </a:lnB>
                    <a:solidFill>
                      <a:schemeClr val="bg1">
                        <a:lumMod val="95000"/>
                      </a:schemeClr>
                    </a:solidFill>
                  </a:tcPr>
                </a:tc>
                <a:tc>
                  <a:txBody>
                    <a:bodyPr/>
                    <a:lstStyle/>
                    <a:p>
                      <a:pPr fontAlgn="t">
                        <a:buNone/>
                      </a:pPr>
                      <a:r>
                        <a:rPr lang="en-US" sz="2200" cap="none" spc="0">
                          <a:solidFill>
                            <a:schemeClr val="tx1"/>
                          </a:solidFill>
                          <a:effectLst/>
                        </a:rPr>
                        <a:t>Success</a:t>
                      </a:r>
                    </a:p>
                  </a:txBody>
                  <a:tcPr marL="117026" marR="83590" marT="34829" marB="167181">
                    <a:lnL w="12700" cmpd="sng">
                      <a:noFill/>
                      <a:prstDash val="solid"/>
                    </a:lnL>
                    <a:lnR w="12700" cmpd="sng">
                      <a:noFill/>
                      <a:prstDash val="solid"/>
                    </a:lnR>
                    <a:lnT w="12700" cap="flat" cmpd="sng" algn="ctr">
                      <a:solidFill>
                        <a:schemeClr val="tx1"/>
                      </a:solidFill>
                      <a:prstDash val="solid"/>
                    </a:lnT>
                    <a:lnB w="12700" cmpd="sng">
                      <a:noFill/>
                      <a:prstDash val="solid"/>
                    </a:lnB>
                    <a:solidFill>
                      <a:schemeClr val="bg1">
                        <a:lumMod val="95000"/>
                      </a:schemeClr>
                    </a:solidFill>
                  </a:tcPr>
                </a:tc>
                <a:tc>
                  <a:txBody>
                    <a:bodyPr/>
                    <a:lstStyle/>
                    <a:p>
                      <a:pPr algn="r" fontAlgn="t">
                        <a:buNone/>
                      </a:pPr>
                      <a:r>
                        <a:rPr lang="en-US" sz="2200" cap="none" spc="0">
                          <a:solidFill>
                            <a:schemeClr val="tx1"/>
                          </a:solidFill>
                          <a:effectLst/>
                        </a:rPr>
                        <a:t>98</a:t>
                      </a:r>
                    </a:p>
                  </a:txBody>
                  <a:tcPr marL="117026" marR="83590" marT="34829" marB="167181">
                    <a:lnL w="12700" cmpd="sng">
                      <a:noFill/>
                      <a:prstDash val="solid"/>
                    </a:lnL>
                    <a:lnR w="12700" cmpd="sng">
                      <a:noFill/>
                      <a:prstDash val="solid"/>
                    </a:lnR>
                    <a:lnT w="12700"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2817218206"/>
                  </a:ext>
                </a:extLst>
              </a:tr>
              <a:tr h="603244">
                <a:tc>
                  <a:txBody>
                    <a:bodyPr/>
                    <a:lstStyle/>
                    <a:p>
                      <a:pPr algn="r" fontAlgn="t">
                        <a:buNone/>
                      </a:pPr>
                      <a:r>
                        <a:rPr lang="en-US" sz="2200" b="1" cap="none" spc="0">
                          <a:solidFill>
                            <a:schemeClr val="tx1"/>
                          </a:solidFill>
                          <a:effectLst/>
                        </a:rPr>
                        <a:t>2</a:t>
                      </a:r>
                    </a:p>
                  </a:txBody>
                  <a:tcPr marL="117026" marR="83590" marT="34829" marB="167181">
                    <a:lnL w="12700" cmpd="sng">
                      <a:noFill/>
                      <a:prstDash val="solid"/>
                    </a:lnL>
                    <a:lnR w="12700" cmpd="sng">
                      <a:noFill/>
                      <a:prstDash val="solid"/>
                    </a:lnR>
                    <a:lnT w="12700" cmpd="sng">
                      <a:noFill/>
                      <a:prstDash val="solid"/>
                    </a:lnT>
                    <a:lnB w="12700" cap="flat" cmpd="sng" algn="ctr">
                      <a:solidFill>
                        <a:schemeClr val="tx1"/>
                      </a:solidFill>
                      <a:prstDash val="solid"/>
                    </a:lnB>
                    <a:noFill/>
                  </a:tcPr>
                </a:tc>
                <a:tc>
                  <a:txBody>
                    <a:bodyPr/>
                    <a:lstStyle/>
                    <a:p>
                      <a:pPr fontAlgn="t">
                        <a:buNone/>
                      </a:pPr>
                      <a:r>
                        <a:rPr lang="en-US" sz="2200" cap="none" spc="0">
                          <a:solidFill>
                            <a:schemeClr val="tx1"/>
                          </a:solidFill>
                          <a:effectLst/>
                        </a:rPr>
                        <a:t>Success</a:t>
                      </a:r>
                    </a:p>
                  </a:txBody>
                  <a:tcPr marL="117026" marR="83590" marT="34829" marB="167181">
                    <a:lnL w="12700" cmpd="sng">
                      <a:noFill/>
                      <a:prstDash val="solid"/>
                    </a:lnL>
                    <a:lnR w="12700" cmpd="sng">
                      <a:noFill/>
                      <a:prstDash val="solid"/>
                    </a:lnR>
                    <a:lnT w="12700" cmpd="sng">
                      <a:noFill/>
                      <a:prstDash val="solid"/>
                    </a:lnT>
                    <a:lnB w="12700" cap="flat" cmpd="sng" algn="ctr">
                      <a:solidFill>
                        <a:schemeClr val="tx1"/>
                      </a:solidFill>
                      <a:prstDash val="solid"/>
                    </a:lnB>
                    <a:noFill/>
                  </a:tcPr>
                </a:tc>
                <a:tc>
                  <a:txBody>
                    <a:bodyPr/>
                    <a:lstStyle/>
                    <a:p>
                      <a:pPr algn="r" fontAlgn="t">
                        <a:buNone/>
                      </a:pPr>
                      <a:r>
                        <a:rPr lang="en-US" sz="2200" cap="none" spc="0">
                          <a:solidFill>
                            <a:schemeClr val="tx1"/>
                          </a:solidFill>
                          <a:effectLst/>
                        </a:rPr>
                        <a:t>1</a:t>
                      </a:r>
                    </a:p>
                  </a:txBody>
                  <a:tcPr marL="117026" marR="83590" marT="34829" marB="167181">
                    <a:lnL w="12700" cmpd="sng">
                      <a:noFill/>
                      <a:prstDash val="solid"/>
                    </a:lnL>
                    <a:lnR w="12700" cmpd="sng">
                      <a:noFill/>
                      <a:prstDash val="solid"/>
                    </a:lnR>
                    <a:lnT w="12700" cmpd="sng">
                      <a:noFill/>
                      <a:prstDash val="solid"/>
                    </a:lnT>
                    <a:lnB w="12700" cap="flat" cmpd="sng" algn="ctr">
                      <a:solidFill>
                        <a:schemeClr val="tx1"/>
                      </a:solidFill>
                      <a:prstDash val="solid"/>
                    </a:lnB>
                    <a:noFill/>
                  </a:tcPr>
                </a:tc>
                <a:extLst>
                  <a:ext uri="{0D108BD9-81ED-4DB2-BD59-A6C34878D82A}">
                    <a16:rowId xmlns:a16="http://schemas.microsoft.com/office/drawing/2014/main" val="2128495103"/>
                  </a:ext>
                </a:extLst>
              </a:tr>
              <a:tr h="603244">
                <a:tc>
                  <a:txBody>
                    <a:bodyPr/>
                    <a:lstStyle/>
                    <a:p>
                      <a:pPr algn="r" fontAlgn="t">
                        <a:buNone/>
                      </a:pPr>
                      <a:r>
                        <a:rPr lang="en-US" sz="2200" b="1" cap="none" spc="0">
                          <a:solidFill>
                            <a:schemeClr val="tx1"/>
                          </a:solidFill>
                          <a:effectLst/>
                        </a:rPr>
                        <a:t>3</a:t>
                      </a:r>
                    </a:p>
                  </a:txBody>
                  <a:tcPr marL="117026" marR="83590" marT="34829" marB="167181">
                    <a:lnL w="12700" cmpd="sng">
                      <a:noFill/>
                      <a:prstDash val="solid"/>
                    </a:lnL>
                    <a:lnR w="12700" cmpd="sng">
                      <a:noFill/>
                      <a:prstDash val="solid"/>
                    </a:lnR>
                    <a:lnT w="12700" cap="flat" cmpd="sng" algn="ctr">
                      <a:solidFill>
                        <a:schemeClr val="tx1"/>
                      </a:solidFill>
                      <a:prstDash val="solid"/>
                    </a:lnT>
                    <a:lnB w="12700" cmpd="sng">
                      <a:noFill/>
                      <a:prstDash val="solid"/>
                    </a:lnB>
                    <a:solidFill>
                      <a:schemeClr val="bg1">
                        <a:lumMod val="95000"/>
                      </a:schemeClr>
                    </a:solidFill>
                  </a:tcPr>
                </a:tc>
                <a:tc>
                  <a:txBody>
                    <a:bodyPr/>
                    <a:lstStyle/>
                    <a:p>
                      <a:pPr fontAlgn="t">
                        <a:buNone/>
                      </a:pPr>
                      <a:r>
                        <a:rPr lang="en-US" sz="2200" cap="none" spc="0">
                          <a:solidFill>
                            <a:schemeClr val="tx1"/>
                          </a:solidFill>
                          <a:effectLst/>
                        </a:rPr>
                        <a:t>Success (payload status unclear)</a:t>
                      </a:r>
                    </a:p>
                  </a:txBody>
                  <a:tcPr marL="117026" marR="83590" marT="34829" marB="167181">
                    <a:lnL w="12700" cmpd="sng">
                      <a:noFill/>
                      <a:prstDash val="solid"/>
                    </a:lnL>
                    <a:lnR w="12700" cmpd="sng">
                      <a:noFill/>
                      <a:prstDash val="solid"/>
                    </a:lnR>
                    <a:lnT w="12700" cap="flat" cmpd="sng" algn="ctr">
                      <a:solidFill>
                        <a:schemeClr val="tx1"/>
                      </a:solidFill>
                      <a:prstDash val="solid"/>
                    </a:lnT>
                    <a:lnB w="12700" cmpd="sng">
                      <a:noFill/>
                      <a:prstDash val="solid"/>
                    </a:lnB>
                    <a:solidFill>
                      <a:schemeClr val="bg1">
                        <a:lumMod val="95000"/>
                      </a:schemeClr>
                    </a:solidFill>
                  </a:tcPr>
                </a:tc>
                <a:tc>
                  <a:txBody>
                    <a:bodyPr/>
                    <a:lstStyle/>
                    <a:p>
                      <a:pPr algn="r" fontAlgn="t">
                        <a:buNone/>
                      </a:pPr>
                      <a:r>
                        <a:rPr lang="en-US" sz="2200" cap="none" spc="0">
                          <a:solidFill>
                            <a:schemeClr val="tx1"/>
                          </a:solidFill>
                          <a:effectLst/>
                        </a:rPr>
                        <a:t>1</a:t>
                      </a:r>
                    </a:p>
                  </a:txBody>
                  <a:tcPr marL="117026" marR="83590" marT="34829" marB="167181">
                    <a:lnL w="12700" cmpd="sng">
                      <a:noFill/>
                      <a:prstDash val="solid"/>
                    </a:lnL>
                    <a:lnR w="12700" cmpd="sng">
                      <a:noFill/>
                      <a:prstDash val="solid"/>
                    </a:lnR>
                    <a:lnT w="12700"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1975305124"/>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A7EB98F-A25F-4357-9775-478FC17F7F83}"/>
              </a:ext>
            </a:extLst>
          </p:cNvPr>
          <p:cNvSpPr txBox="1">
            <a:spLocks/>
          </p:cNvSpPr>
          <p:nvPr/>
        </p:nvSpPr>
        <p:spPr>
          <a:xfrm>
            <a:off x="876693" y="741391"/>
            <a:ext cx="4597747" cy="161620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76693" y="2533476"/>
            <a:ext cx="4597746" cy="3447832"/>
          </a:xfrm>
          <a:prstGeom prst="rect">
            <a:avLst/>
          </a:prstGeom>
        </p:spPr>
        <p:txBody>
          <a:bodyPr vert="horz" lIns="91440" tIns="45720" rIns="91440" bIns="45720" rtlCol="0" anchor="t">
            <a:normAutofit/>
          </a:bodyPr>
          <a:lstStyle/>
          <a:p>
            <a:pPr>
              <a:spcBef>
                <a:spcPts val="1400"/>
              </a:spcBef>
            </a:pPr>
            <a:r>
              <a:rPr lang="en-US" sz="2000"/>
              <a:t>The names of the booster which have carried the maximum payload mass are given in the table.</a:t>
            </a:r>
            <a:endParaRPr lang="en-US" sz="2000">
              <a:ea typeface="Calibri"/>
              <a:cs typeface="Calibri"/>
            </a:endParaRPr>
          </a:p>
          <a:p>
            <a:pPr>
              <a:spcBef>
                <a:spcPts val="1400"/>
              </a:spcBef>
            </a:pPr>
            <a:r>
              <a:rPr lang="en-US" sz="2000"/>
              <a:t>The query that was used to find this was: "SELECT DISTINCT </a:t>
            </a:r>
            <a:r>
              <a:rPr lang="en-US" sz="2000" err="1"/>
              <a:t>Booster_Version</a:t>
            </a:r>
            <a:r>
              <a:rPr lang="en-US" sz="2000"/>
              <a:t> FROM SPACEXTABLE WHERE PAYLOAD_MASS__KG_ = (SELECT MAX(PAYLOAD_MASS__KG_) FROM SPACEXTABLE)"</a:t>
            </a:r>
            <a:endParaRPr lang="en-US" sz="2000">
              <a:ea typeface="Calibri"/>
              <a:cs typeface="Calibri"/>
            </a:endParaRPr>
          </a:p>
          <a:p>
            <a:pPr>
              <a:spcBef>
                <a:spcPts val="1400"/>
              </a:spcBef>
            </a:pPr>
            <a:endParaRPr lang="en-US" sz="200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31</a:t>
            </a:fld>
            <a:endParaRPr lang="en-US" sz="1200">
              <a:solidFill>
                <a:schemeClr val="tx1">
                  <a:tint val="75000"/>
                </a:schemeClr>
              </a:solidFill>
              <a:latin typeface="+mn-lt"/>
            </a:endParaRPr>
          </a:p>
        </p:txBody>
      </p:sp>
      <p:grpSp>
        <p:nvGrpSpPr>
          <p:cNvPr id="14" name="Group 13">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2" name="Rectangle 11">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6" name="Table 5">
            <a:extLst>
              <a:ext uri="{FF2B5EF4-FFF2-40B4-BE49-F238E27FC236}">
                <a16:creationId xmlns:a16="http://schemas.microsoft.com/office/drawing/2014/main" id="{57C8E45D-EFF2-6C93-1112-AC3FD587BCD4}"/>
              </a:ext>
            </a:extLst>
          </p:cNvPr>
          <p:cNvGraphicFramePr>
            <a:graphicFrameLocks noGrp="1"/>
          </p:cNvGraphicFramePr>
          <p:nvPr>
            <p:extLst>
              <p:ext uri="{D42A27DB-BD31-4B8C-83A1-F6EECF244321}">
                <p14:modId xmlns:p14="http://schemas.microsoft.com/office/powerpoint/2010/main" val="2113077184"/>
              </p:ext>
            </p:extLst>
          </p:nvPr>
        </p:nvGraphicFramePr>
        <p:xfrm>
          <a:off x="6245659" y="867064"/>
          <a:ext cx="5019748" cy="5048798"/>
        </p:xfrm>
        <a:graphic>
          <a:graphicData uri="http://schemas.openxmlformats.org/drawingml/2006/table">
            <a:tbl>
              <a:tblPr firstRow="1" bandRow="1">
                <a:noFill/>
                <a:tableStyleId>{5C22544A-7EE6-4342-B048-85BDC9FD1C3A}</a:tableStyleId>
              </a:tblPr>
              <a:tblGrid>
                <a:gridCol w="2127535">
                  <a:extLst>
                    <a:ext uri="{9D8B030D-6E8A-4147-A177-3AD203B41FA5}">
                      <a16:colId xmlns:a16="http://schemas.microsoft.com/office/drawing/2014/main" val="2568770164"/>
                    </a:ext>
                  </a:extLst>
                </a:gridCol>
                <a:gridCol w="2892213">
                  <a:extLst>
                    <a:ext uri="{9D8B030D-6E8A-4147-A177-3AD203B41FA5}">
                      <a16:colId xmlns:a16="http://schemas.microsoft.com/office/drawing/2014/main" val="1772957403"/>
                    </a:ext>
                  </a:extLst>
                </a:gridCol>
              </a:tblGrid>
              <a:tr h="418490">
                <a:tc>
                  <a:txBody>
                    <a:bodyPr/>
                    <a:lstStyle/>
                    <a:p>
                      <a:pPr>
                        <a:buNone/>
                      </a:pPr>
                      <a:r>
                        <a:rPr lang="en-US" sz="1700" b="0" cap="none" spc="60">
                          <a:solidFill>
                            <a:schemeClr val="bg1"/>
                          </a:solidFill>
                          <a:effectLst/>
                        </a:rPr>
                        <a:t>index</a:t>
                      </a:r>
                    </a:p>
                  </a:txBody>
                  <a:tcPr marL="97892" marR="97892" marT="97892" marB="20394" anchor="ctr">
                    <a:lnL w="12700" cmpd="sng">
                      <a:noFill/>
                    </a:lnL>
                    <a:lnR w="12700" cmpd="sng">
                      <a:noFill/>
                    </a:lnR>
                    <a:lnT w="19050" cap="flat" cmpd="sng" algn="ctr">
                      <a:noFill/>
                      <a:prstDash val="solid"/>
                    </a:lnT>
                    <a:lnB w="38100" cmpd="sng">
                      <a:noFill/>
                    </a:lnB>
                    <a:solidFill>
                      <a:schemeClr val="accent1"/>
                    </a:solidFill>
                  </a:tcPr>
                </a:tc>
                <a:tc>
                  <a:txBody>
                    <a:bodyPr/>
                    <a:lstStyle/>
                    <a:p>
                      <a:pPr>
                        <a:buNone/>
                      </a:pPr>
                      <a:r>
                        <a:rPr lang="en-US" sz="1700" b="0" cap="none" spc="60" err="1">
                          <a:solidFill>
                            <a:schemeClr val="bg1"/>
                          </a:solidFill>
                          <a:effectLst/>
                        </a:rPr>
                        <a:t>Booster_Version</a:t>
                      </a:r>
                    </a:p>
                  </a:txBody>
                  <a:tcPr marL="97892" marR="97892" marT="97892" marB="20394"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3884737232"/>
                  </a:ext>
                </a:extLst>
              </a:tr>
              <a:tr h="385859">
                <a:tc>
                  <a:txBody>
                    <a:bodyPr/>
                    <a:lstStyle/>
                    <a:p>
                      <a:pPr algn="r" fontAlgn="t">
                        <a:buNone/>
                      </a:pPr>
                      <a:r>
                        <a:rPr lang="en-US" sz="1500" b="1" cap="none" spc="0">
                          <a:solidFill>
                            <a:schemeClr val="tx1"/>
                          </a:solidFill>
                          <a:effectLst/>
                        </a:rPr>
                        <a:t>0</a:t>
                      </a:r>
                    </a:p>
                  </a:txBody>
                  <a:tcPr marL="97892" marR="97892" marT="97892" marB="20394">
                    <a:lnL w="12700" cmpd="sng">
                      <a:noFill/>
                      <a:prstDash val="solid"/>
                    </a:lnL>
                    <a:lnR w="12700" cmpd="sng">
                      <a:noFill/>
                      <a:prstDash val="solid"/>
                    </a:lnR>
                    <a:lnT w="38100" cmpd="sng">
                      <a:noFill/>
                    </a:lnT>
                    <a:lnB w="12700" cap="flat" cmpd="sng" algn="ctr">
                      <a:noFill/>
                      <a:prstDash val="solid"/>
                    </a:lnB>
                    <a:noFill/>
                  </a:tcPr>
                </a:tc>
                <a:tc>
                  <a:txBody>
                    <a:bodyPr/>
                    <a:lstStyle/>
                    <a:p>
                      <a:pPr fontAlgn="t">
                        <a:buNone/>
                      </a:pPr>
                      <a:r>
                        <a:rPr lang="en-US" sz="1500" cap="none" spc="0">
                          <a:solidFill>
                            <a:schemeClr val="tx1"/>
                          </a:solidFill>
                          <a:effectLst/>
                        </a:rPr>
                        <a:t>F9 B5 B1048.4</a:t>
                      </a:r>
                    </a:p>
                  </a:txBody>
                  <a:tcPr marL="97892" marR="97892" marT="97892" marB="20394">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3753935295"/>
                  </a:ext>
                </a:extLst>
              </a:tr>
              <a:tr h="385859">
                <a:tc>
                  <a:txBody>
                    <a:bodyPr/>
                    <a:lstStyle/>
                    <a:p>
                      <a:pPr algn="r" fontAlgn="t">
                        <a:buNone/>
                      </a:pPr>
                      <a:r>
                        <a:rPr lang="en-US" sz="1500" b="1" cap="none" spc="0">
                          <a:solidFill>
                            <a:schemeClr val="tx1"/>
                          </a:solidFill>
                          <a:effectLst/>
                        </a:rPr>
                        <a:t>1</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pPr fontAlgn="t">
                        <a:buNone/>
                      </a:pPr>
                      <a:r>
                        <a:rPr lang="en-US" sz="1500" cap="none" spc="0">
                          <a:solidFill>
                            <a:schemeClr val="tx1"/>
                          </a:solidFill>
                          <a:effectLst/>
                        </a:rPr>
                        <a:t>F9 B5 B1049.4</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701011291"/>
                  </a:ext>
                </a:extLst>
              </a:tr>
              <a:tr h="385859">
                <a:tc>
                  <a:txBody>
                    <a:bodyPr/>
                    <a:lstStyle/>
                    <a:p>
                      <a:pPr algn="r" fontAlgn="t">
                        <a:buNone/>
                      </a:pPr>
                      <a:r>
                        <a:rPr lang="en-US" sz="1500" b="1" cap="none" spc="0">
                          <a:solidFill>
                            <a:schemeClr val="tx1"/>
                          </a:solidFill>
                          <a:effectLst/>
                        </a:rPr>
                        <a:t>2</a:t>
                      </a:r>
                    </a:p>
                  </a:txBody>
                  <a:tcPr marL="97892" marR="97892" marT="97892" marB="20394">
                    <a:lnL w="12700" cmpd="sng">
                      <a:noFill/>
                      <a:prstDash val="solid"/>
                    </a:lnL>
                    <a:lnR w="12700" cmpd="sng">
                      <a:noFill/>
                      <a:prstDash val="solid"/>
                    </a:lnR>
                    <a:lnT w="12700" cmpd="sng">
                      <a:noFill/>
                      <a:prstDash val="solid"/>
                    </a:lnT>
                    <a:lnB w="12700" cap="flat" cmpd="sng" algn="ctr">
                      <a:noFill/>
                      <a:prstDash val="solid"/>
                    </a:lnB>
                    <a:noFill/>
                  </a:tcPr>
                </a:tc>
                <a:tc>
                  <a:txBody>
                    <a:bodyPr/>
                    <a:lstStyle/>
                    <a:p>
                      <a:pPr fontAlgn="t">
                        <a:buNone/>
                      </a:pPr>
                      <a:r>
                        <a:rPr lang="en-US" sz="1500" cap="none" spc="0">
                          <a:solidFill>
                            <a:schemeClr val="tx1"/>
                          </a:solidFill>
                          <a:effectLst/>
                        </a:rPr>
                        <a:t>F9 B5 B1051.3</a:t>
                      </a:r>
                    </a:p>
                  </a:txBody>
                  <a:tcPr marL="97892" marR="97892" marT="97892" marB="20394">
                    <a:lnL w="12700" cmpd="sng">
                      <a:noFill/>
                      <a:prstDash val="solid"/>
                    </a:lnL>
                    <a:lnR w="12700" cmpd="sng">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1202467042"/>
                  </a:ext>
                </a:extLst>
              </a:tr>
              <a:tr h="385859">
                <a:tc>
                  <a:txBody>
                    <a:bodyPr/>
                    <a:lstStyle/>
                    <a:p>
                      <a:pPr algn="r" fontAlgn="t">
                        <a:buNone/>
                      </a:pPr>
                      <a:r>
                        <a:rPr lang="en-US" sz="1500" b="1" cap="none" spc="0">
                          <a:solidFill>
                            <a:schemeClr val="tx1"/>
                          </a:solidFill>
                          <a:effectLst/>
                        </a:rPr>
                        <a:t>3</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pPr fontAlgn="t">
                        <a:buNone/>
                      </a:pPr>
                      <a:r>
                        <a:rPr lang="en-US" sz="1500" cap="none" spc="0">
                          <a:solidFill>
                            <a:schemeClr val="tx1"/>
                          </a:solidFill>
                          <a:effectLst/>
                        </a:rPr>
                        <a:t>F9 B5 B1056.4</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044777299"/>
                  </a:ext>
                </a:extLst>
              </a:tr>
              <a:tr h="385859">
                <a:tc>
                  <a:txBody>
                    <a:bodyPr/>
                    <a:lstStyle/>
                    <a:p>
                      <a:pPr algn="r" fontAlgn="t">
                        <a:buNone/>
                      </a:pPr>
                      <a:r>
                        <a:rPr lang="en-US" sz="1500" b="1" cap="none" spc="0">
                          <a:solidFill>
                            <a:schemeClr val="tx1"/>
                          </a:solidFill>
                          <a:effectLst/>
                        </a:rPr>
                        <a:t>4</a:t>
                      </a:r>
                    </a:p>
                  </a:txBody>
                  <a:tcPr marL="97892" marR="97892" marT="97892" marB="20394">
                    <a:lnL w="12700" cmpd="sng">
                      <a:noFill/>
                      <a:prstDash val="solid"/>
                    </a:lnL>
                    <a:lnR w="12700" cmpd="sng">
                      <a:noFill/>
                      <a:prstDash val="solid"/>
                    </a:lnR>
                    <a:lnT w="12700" cmpd="sng">
                      <a:noFill/>
                      <a:prstDash val="solid"/>
                    </a:lnT>
                    <a:lnB w="12700" cap="flat" cmpd="sng" algn="ctr">
                      <a:noFill/>
                      <a:prstDash val="solid"/>
                    </a:lnB>
                    <a:noFill/>
                  </a:tcPr>
                </a:tc>
                <a:tc>
                  <a:txBody>
                    <a:bodyPr/>
                    <a:lstStyle/>
                    <a:p>
                      <a:pPr fontAlgn="t">
                        <a:buNone/>
                      </a:pPr>
                      <a:r>
                        <a:rPr lang="en-US" sz="1500" cap="none" spc="0">
                          <a:solidFill>
                            <a:schemeClr val="tx1"/>
                          </a:solidFill>
                          <a:effectLst/>
                        </a:rPr>
                        <a:t>F9 B5 B1048.5</a:t>
                      </a:r>
                    </a:p>
                  </a:txBody>
                  <a:tcPr marL="97892" marR="97892" marT="97892" marB="20394">
                    <a:lnL w="12700" cmpd="sng">
                      <a:noFill/>
                      <a:prstDash val="solid"/>
                    </a:lnL>
                    <a:lnR w="12700" cmpd="sng">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67495497"/>
                  </a:ext>
                </a:extLst>
              </a:tr>
              <a:tr h="385859">
                <a:tc>
                  <a:txBody>
                    <a:bodyPr/>
                    <a:lstStyle/>
                    <a:p>
                      <a:pPr algn="r" fontAlgn="t">
                        <a:buNone/>
                      </a:pPr>
                      <a:r>
                        <a:rPr lang="en-US" sz="1500" b="1" cap="none" spc="0">
                          <a:solidFill>
                            <a:schemeClr val="tx1"/>
                          </a:solidFill>
                          <a:effectLst/>
                        </a:rPr>
                        <a:t>5</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pPr fontAlgn="t">
                        <a:buNone/>
                      </a:pPr>
                      <a:r>
                        <a:rPr lang="en-US" sz="1500" cap="none" spc="0">
                          <a:solidFill>
                            <a:schemeClr val="tx1"/>
                          </a:solidFill>
                          <a:effectLst/>
                        </a:rPr>
                        <a:t>F9 B5 B1051.4</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862671884"/>
                  </a:ext>
                </a:extLst>
              </a:tr>
              <a:tr h="385859">
                <a:tc>
                  <a:txBody>
                    <a:bodyPr/>
                    <a:lstStyle/>
                    <a:p>
                      <a:pPr algn="r" fontAlgn="t">
                        <a:buNone/>
                      </a:pPr>
                      <a:r>
                        <a:rPr lang="en-US" sz="1500" b="1" cap="none" spc="0">
                          <a:solidFill>
                            <a:schemeClr val="tx1"/>
                          </a:solidFill>
                          <a:effectLst/>
                        </a:rPr>
                        <a:t>6</a:t>
                      </a:r>
                    </a:p>
                  </a:txBody>
                  <a:tcPr marL="97892" marR="97892" marT="97892" marB="20394">
                    <a:lnL w="12700" cmpd="sng">
                      <a:noFill/>
                      <a:prstDash val="solid"/>
                    </a:lnL>
                    <a:lnR w="12700" cmpd="sng">
                      <a:noFill/>
                      <a:prstDash val="solid"/>
                    </a:lnR>
                    <a:lnT w="12700" cmpd="sng">
                      <a:noFill/>
                      <a:prstDash val="solid"/>
                    </a:lnT>
                    <a:lnB w="12700" cap="flat" cmpd="sng" algn="ctr">
                      <a:noFill/>
                      <a:prstDash val="solid"/>
                    </a:lnB>
                    <a:noFill/>
                  </a:tcPr>
                </a:tc>
                <a:tc>
                  <a:txBody>
                    <a:bodyPr/>
                    <a:lstStyle/>
                    <a:p>
                      <a:pPr fontAlgn="t">
                        <a:buNone/>
                      </a:pPr>
                      <a:r>
                        <a:rPr lang="en-US" sz="1500" cap="none" spc="0">
                          <a:solidFill>
                            <a:schemeClr val="tx1"/>
                          </a:solidFill>
                          <a:effectLst/>
                        </a:rPr>
                        <a:t>F9 B5 B1049.5</a:t>
                      </a:r>
                    </a:p>
                  </a:txBody>
                  <a:tcPr marL="97892" marR="97892" marT="97892" marB="20394">
                    <a:lnL w="12700" cmpd="sng">
                      <a:noFill/>
                      <a:prstDash val="solid"/>
                    </a:lnL>
                    <a:lnR w="12700" cmpd="sng">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4199070790"/>
                  </a:ext>
                </a:extLst>
              </a:tr>
              <a:tr h="385859">
                <a:tc>
                  <a:txBody>
                    <a:bodyPr/>
                    <a:lstStyle/>
                    <a:p>
                      <a:pPr algn="r" fontAlgn="t">
                        <a:buNone/>
                      </a:pPr>
                      <a:r>
                        <a:rPr lang="en-US" sz="1500" b="1" cap="none" spc="0">
                          <a:solidFill>
                            <a:schemeClr val="tx1"/>
                          </a:solidFill>
                          <a:effectLst/>
                        </a:rPr>
                        <a:t>7</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pPr fontAlgn="t">
                        <a:buNone/>
                      </a:pPr>
                      <a:r>
                        <a:rPr lang="en-US" sz="1500" cap="none" spc="0">
                          <a:solidFill>
                            <a:schemeClr val="tx1"/>
                          </a:solidFill>
                          <a:effectLst/>
                        </a:rPr>
                        <a:t>F9 B5 B1060.2</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1425094933"/>
                  </a:ext>
                </a:extLst>
              </a:tr>
              <a:tr h="385859">
                <a:tc>
                  <a:txBody>
                    <a:bodyPr/>
                    <a:lstStyle/>
                    <a:p>
                      <a:pPr algn="r" fontAlgn="t">
                        <a:buNone/>
                      </a:pPr>
                      <a:r>
                        <a:rPr lang="en-US" sz="1500" b="1" cap="none" spc="0">
                          <a:solidFill>
                            <a:schemeClr val="tx1"/>
                          </a:solidFill>
                          <a:effectLst/>
                        </a:rPr>
                        <a:t>8</a:t>
                      </a:r>
                    </a:p>
                  </a:txBody>
                  <a:tcPr marL="97892" marR="97892" marT="97892" marB="20394">
                    <a:lnL w="12700" cmpd="sng">
                      <a:noFill/>
                      <a:prstDash val="solid"/>
                    </a:lnL>
                    <a:lnR w="12700" cmpd="sng">
                      <a:noFill/>
                      <a:prstDash val="solid"/>
                    </a:lnR>
                    <a:lnT w="12700" cmpd="sng">
                      <a:noFill/>
                      <a:prstDash val="solid"/>
                    </a:lnT>
                    <a:lnB w="12700" cap="flat" cmpd="sng" algn="ctr">
                      <a:noFill/>
                      <a:prstDash val="solid"/>
                    </a:lnB>
                    <a:noFill/>
                  </a:tcPr>
                </a:tc>
                <a:tc>
                  <a:txBody>
                    <a:bodyPr/>
                    <a:lstStyle/>
                    <a:p>
                      <a:pPr fontAlgn="t">
                        <a:buNone/>
                      </a:pPr>
                      <a:r>
                        <a:rPr lang="en-US" sz="1500" cap="none" spc="0">
                          <a:solidFill>
                            <a:schemeClr val="tx1"/>
                          </a:solidFill>
                          <a:effectLst/>
                        </a:rPr>
                        <a:t>F9 B5 B1058.3</a:t>
                      </a:r>
                    </a:p>
                  </a:txBody>
                  <a:tcPr marL="97892" marR="97892" marT="97892" marB="20394">
                    <a:lnL w="12700" cmpd="sng">
                      <a:noFill/>
                      <a:prstDash val="solid"/>
                    </a:lnL>
                    <a:lnR w="12700" cmpd="sng">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2231749355"/>
                  </a:ext>
                </a:extLst>
              </a:tr>
              <a:tr h="385859">
                <a:tc>
                  <a:txBody>
                    <a:bodyPr/>
                    <a:lstStyle/>
                    <a:p>
                      <a:pPr algn="r" fontAlgn="t">
                        <a:buNone/>
                      </a:pPr>
                      <a:r>
                        <a:rPr lang="en-US" sz="1500" b="1" cap="none" spc="0">
                          <a:solidFill>
                            <a:schemeClr val="tx1"/>
                          </a:solidFill>
                          <a:effectLst/>
                        </a:rPr>
                        <a:t>9</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pPr fontAlgn="t">
                        <a:buNone/>
                      </a:pPr>
                      <a:r>
                        <a:rPr lang="en-US" sz="1500" cap="none" spc="0">
                          <a:solidFill>
                            <a:schemeClr val="tx1"/>
                          </a:solidFill>
                          <a:effectLst/>
                        </a:rPr>
                        <a:t>F9 B5 B1051.6</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4067280943"/>
                  </a:ext>
                </a:extLst>
              </a:tr>
              <a:tr h="385859">
                <a:tc>
                  <a:txBody>
                    <a:bodyPr/>
                    <a:lstStyle/>
                    <a:p>
                      <a:pPr algn="r" fontAlgn="t">
                        <a:buNone/>
                      </a:pPr>
                      <a:r>
                        <a:rPr lang="en-US" sz="1500" b="1" cap="none" spc="0">
                          <a:solidFill>
                            <a:schemeClr val="tx1"/>
                          </a:solidFill>
                          <a:effectLst/>
                        </a:rPr>
                        <a:t>10</a:t>
                      </a:r>
                    </a:p>
                  </a:txBody>
                  <a:tcPr marL="97892" marR="97892" marT="97892" marB="20394">
                    <a:lnL w="12700" cmpd="sng">
                      <a:noFill/>
                      <a:prstDash val="solid"/>
                    </a:lnL>
                    <a:lnR w="12700" cmpd="sng">
                      <a:noFill/>
                      <a:prstDash val="solid"/>
                    </a:lnR>
                    <a:lnT w="12700" cmpd="sng">
                      <a:noFill/>
                      <a:prstDash val="solid"/>
                    </a:lnT>
                    <a:lnB w="12700" cap="flat" cmpd="sng" algn="ctr">
                      <a:noFill/>
                      <a:prstDash val="solid"/>
                    </a:lnB>
                    <a:noFill/>
                  </a:tcPr>
                </a:tc>
                <a:tc>
                  <a:txBody>
                    <a:bodyPr/>
                    <a:lstStyle/>
                    <a:p>
                      <a:pPr fontAlgn="t">
                        <a:buNone/>
                      </a:pPr>
                      <a:r>
                        <a:rPr lang="en-US" sz="1500" cap="none" spc="0">
                          <a:solidFill>
                            <a:schemeClr val="tx1"/>
                          </a:solidFill>
                          <a:effectLst/>
                        </a:rPr>
                        <a:t>F9 B5 B1060.3</a:t>
                      </a:r>
                    </a:p>
                  </a:txBody>
                  <a:tcPr marL="97892" marR="97892" marT="97892" marB="20394">
                    <a:lnL w="12700" cmpd="sng">
                      <a:noFill/>
                      <a:prstDash val="solid"/>
                    </a:lnL>
                    <a:lnR w="12700" cmpd="sng">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800846209"/>
                  </a:ext>
                </a:extLst>
              </a:tr>
              <a:tr h="385859">
                <a:tc>
                  <a:txBody>
                    <a:bodyPr/>
                    <a:lstStyle/>
                    <a:p>
                      <a:pPr algn="r" fontAlgn="t">
                        <a:buNone/>
                      </a:pPr>
                      <a:r>
                        <a:rPr lang="en-US" sz="1500" b="1" cap="none" spc="0">
                          <a:solidFill>
                            <a:schemeClr val="tx1"/>
                          </a:solidFill>
                          <a:effectLst/>
                        </a:rPr>
                        <a:t>11</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pPr fontAlgn="t">
                        <a:buNone/>
                      </a:pPr>
                      <a:r>
                        <a:rPr lang="en-US" sz="1500" cap="none" spc="0">
                          <a:solidFill>
                            <a:schemeClr val="tx1"/>
                          </a:solidFill>
                          <a:effectLst/>
                        </a:rPr>
                        <a:t>F9 B5 B1049.7</a:t>
                      </a:r>
                    </a:p>
                  </a:txBody>
                  <a:tcPr marL="97892" marR="97892" marT="97892" marB="20394">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361289237"/>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2015 Launch Records</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38249" y="806381"/>
            <a:ext cx="6002636" cy="1645920"/>
          </a:xfrm>
          <a:prstGeom prst="rect">
            <a:avLst/>
          </a:prstGeom>
        </p:spPr>
        <p:txBody>
          <a:bodyPr vert="horz" lIns="91440" tIns="45720" rIns="91440" bIns="45720" rtlCol="0" anchor="ctr">
            <a:normAutofit/>
          </a:bodyPr>
          <a:lstStyle/>
          <a:p>
            <a:pPr>
              <a:spcBef>
                <a:spcPts val="1400"/>
              </a:spcBef>
            </a:pPr>
            <a:r>
              <a:rPr lang="en-US" sz="1600"/>
              <a:t>We list the failed </a:t>
            </a:r>
            <a:r>
              <a:rPr lang="en-US" sz="1600" err="1"/>
              <a:t>landing_outcomes</a:t>
            </a:r>
            <a:r>
              <a:rPr lang="en-US" sz="1600"/>
              <a:t> in drone ship, their booster versions, and launch site names for in year 2015</a:t>
            </a:r>
            <a:endParaRPr lang="en-US" sz="1600">
              <a:ea typeface="Calibri"/>
              <a:cs typeface="Calibri"/>
            </a:endParaRPr>
          </a:p>
          <a:p>
            <a:pPr>
              <a:spcBef>
                <a:spcPts val="1400"/>
              </a:spcBef>
            </a:pPr>
            <a:r>
              <a:rPr lang="en-US" sz="1600"/>
              <a:t>For this find we used the query: "SELECT </a:t>
            </a:r>
            <a:r>
              <a:rPr lang="en-US" sz="1600" err="1"/>
              <a:t>substr</a:t>
            </a:r>
            <a:r>
              <a:rPr lang="en-US" sz="1600"/>
              <a:t>(Date,6,2) AS 'MONTH',  </a:t>
            </a:r>
            <a:r>
              <a:rPr lang="en-US" sz="1600" err="1"/>
              <a:t>Booster_Version</a:t>
            </a:r>
            <a:r>
              <a:rPr lang="en-US" sz="1600"/>
              <a:t>, </a:t>
            </a:r>
            <a:r>
              <a:rPr lang="en-US" sz="1600" err="1"/>
              <a:t>Launch_Site</a:t>
            </a:r>
            <a:r>
              <a:rPr lang="en-US" sz="1600"/>
              <a:t> FROM SPACEXTABLE WHERE </a:t>
            </a:r>
            <a:r>
              <a:rPr lang="en-US" sz="1600" err="1"/>
              <a:t>substr</a:t>
            </a:r>
            <a:r>
              <a:rPr lang="en-US" sz="1600"/>
              <a:t>(Date,0,5)='2015' AND </a:t>
            </a:r>
            <a:r>
              <a:rPr lang="en-US" sz="1600" err="1"/>
              <a:t>Landing_Outcome</a:t>
            </a:r>
            <a:r>
              <a:rPr lang="en-US" sz="1600"/>
              <a:t> = 'Failure (drone ship)'"</a:t>
            </a:r>
            <a:endParaRPr lang="en-US" sz="1600">
              <a:ea typeface="Calibri"/>
              <a:cs typeface="Calibri"/>
            </a:endParaRPr>
          </a:p>
          <a:p>
            <a:pPr>
              <a:spcBef>
                <a:spcPts val="1400"/>
              </a:spcBef>
            </a:pPr>
            <a:endParaRPr lang="en-US" sz="140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32</a:t>
            </a:fld>
            <a:endParaRPr lang="en-US" sz="1200">
              <a:solidFill>
                <a:schemeClr val="tx1">
                  <a:lumMod val="50000"/>
                  <a:lumOff val="50000"/>
                </a:schemeClr>
              </a:solidFill>
              <a:latin typeface="+mn-lt"/>
            </a:endParaRPr>
          </a:p>
        </p:txBody>
      </p:sp>
      <p:graphicFrame>
        <p:nvGraphicFramePr>
          <p:cNvPr id="6" name="Table 5">
            <a:extLst>
              <a:ext uri="{FF2B5EF4-FFF2-40B4-BE49-F238E27FC236}">
                <a16:creationId xmlns:a16="http://schemas.microsoft.com/office/drawing/2014/main" id="{2DFDB186-9A2C-B716-1126-39A1FE369D33}"/>
              </a:ext>
            </a:extLst>
          </p:cNvPr>
          <p:cNvGraphicFramePr>
            <a:graphicFrameLocks noGrp="1"/>
          </p:cNvGraphicFramePr>
          <p:nvPr>
            <p:extLst>
              <p:ext uri="{D42A27DB-BD31-4B8C-83A1-F6EECF244321}">
                <p14:modId xmlns:p14="http://schemas.microsoft.com/office/powerpoint/2010/main" val="158880762"/>
              </p:ext>
            </p:extLst>
          </p:nvPr>
        </p:nvGraphicFramePr>
        <p:xfrm>
          <a:off x="1003893" y="3013329"/>
          <a:ext cx="10272607" cy="2925318"/>
        </p:xfrm>
        <a:graphic>
          <a:graphicData uri="http://schemas.openxmlformats.org/drawingml/2006/table">
            <a:tbl>
              <a:tblPr firstRow="1" bandRow="1">
                <a:tableStyleId>{9D7B26C5-4107-4FEC-AEDC-1716B250A1EF}</a:tableStyleId>
              </a:tblPr>
              <a:tblGrid>
                <a:gridCol w="1578610">
                  <a:extLst>
                    <a:ext uri="{9D8B030D-6E8A-4147-A177-3AD203B41FA5}">
                      <a16:colId xmlns:a16="http://schemas.microsoft.com/office/drawing/2014/main" val="2432189824"/>
                    </a:ext>
                  </a:extLst>
                </a:gridCol>
                <a:gridCol w="2114127">
                  <a:extLst>
                    <a:ext uri="{9D8B030D-6E8A-4147-A177-3AD203B41FA5}">
                      <a16:colId xmlns:a16="http://schemas.microsoft.com/office/drawing/2014/main" val="3364780083"/>
                    </a:ext>
                  </a:extLst>
                </a:gridCol>
                <a:gridCol w="3674110">
                  <a:extLst>
                    <a:ext uri="{9D8B030D-6E8A-4147-A177-3AD203B41FA5}">
                      <a16:colId xmlns:a16="http://schemas.microsoft.com/office/drawing/2014/main" val="1672595068"/>
                    </a:ext>
                  </a:extLst>
                </a:gridCol>
                <a:gridCol w="2905760">
                  <a:extLst>
                    <a:ext uri="{9D8B030D-6E8A-4147-A177-3AD203B41FA5}">
                      <a16:colId xmlns:a16="http://schemas.microsoft.com/office/drawing/2014/main" val="1734001781"/>
                    </a:ext>
                  </a:extLst>
                </a:gridCol>
              </a:tblGrid>
              <a:tr h="639826">
                <a:tc>
                  <a:txBody>
                    <a:bodyPr/>
                    <a:lstStyle/>
                    <a:p>
                      <a:pPr>
                        <a:buNone/>
                      </a:pPr>
                      <a:r>
                        <a:rPr lang="en-US" sz="3300">
                          <a:effectLst/>
                        </a:rPr>
                        <a:t>index</a:t>
                      </a:r>
                    </a:p>
                  </a:txBody>
                  <a:tcPr marL="167640" marR="167640" marT="34925" marB="34925" anchor="ctr"/>
                </a:tc>
                <a:tc>
                  <a:txBody>
                    <a:bodyPr/>
                    <a:lstStyle/>
                    <a:p>
                      <a:pPr>
                        <a:buNone/>
                      </a:pPr>
                      <a:r>
                        <a:rPr lang="en-US" sz="3300">
                          <a:effectLst/>
                        </a:rPr>
                        <a:t>MONTH</a:t>
                      </a:r>
                    </a:p>
                  </a:txBody>
                  <a:tcPr marL="167640" marR="167640" marT="34925" marB="34925" anchor="ctr"/>
                </a:tc>
                <a:tc>
                  <a:txBody>
                    <a:bodyPr/>
                    <a:lstStyle/>
                    <a:p>
                      <a:pPr>
                        <a:buNone/>
                      </a:pPr>
                      <a:r>
                        <a:rPr lang="en-US" sz="3300">
                          <a:effectLst/>
                        </a:rPr>
                        <a:t>Booster_Version</a:t>
                      </a:r>
                    </a:p>
                  </a:txBody>
                  <a:tcPr marL="167640" marR="167640" marT="34925" marB="34925" anchor="ctr"/>
                </a:tc>
                <a:tc>
                  <a:txBody>
                    <a:bodyPr/>
                    <a:lstStyle/>
                    <a:p>
                      <a:pPr>
                        <a:buNone/>
                      </a:pPr>
                      <a:r>
                        <a:rPr lang="en-US" sz="3300">
                          <a:effectLst/>
                        </a:rPr>
                        <a:t>Launch_Site</a:t>
                      </a:r>
                    </a:p>
                  </a:txBody>
                  <a:tcPr marL="167640" marR="167640" marT="34925" marB="34925" anchor="ctr"/>
                </a:tc>
                <a:extLst>
                  <a:ext uri="{0D108BD9-81ED-4DB2-BD59-A6C34878D82A}">
                    <a16:rowId xmlns:a16="http://schemas.microsoft.com/office/drawing/2014/main" val="2601655815"/>
                  </a:ext>
                </a:extLst>
              </a:tr>
              <a:tr h="1142746">
                <a:tc>
                  <a:txBody>
                    <a:bodyPr/>
                    <a:lstStyle/>
                    <a:p>
                      <a:pPr algn="r" fontAlgn="t">
                        <a:buNone/>
                      </a:pPr>
                      <a:r>
                        <a:rPr lang="en-US" sz="3300" b="1">
                          <a:effectLst/>
                        </a:rPr>
                        <a:t>0</a:t>
                      </a:r>
                    </a:p>
                  </a:txBody>
                  <a:tcPr marL="167640" marR="167640" marT="34925" marB="34925"/>
                </a:tc>
                <a:tc>
                  <a:txBody>
                    <a:bodyPr/>
                    <a:lstStyle/>
                    <a:p>
                      <a:pPr fontAlgn="t">
                        <a:buNone/>
                      </a:pPr>
                      <a:r>
                        <a:rPr lang="en-US" sz="3300">
                          <a:effectLst/>
                        </a:rPr>
                        <a:t>01</a:t>
                      </a:r>
                    </a:p>
                  </a:txBody>
                  <a:tcPr marL="167640" marR="167640" marT="34925" marB="34925"/>
                </a:tc>
                <a:tc>
                  <a:txBody>
                    <a:bodyPr/>
                    <a:lstStyle/>
                    <a:p>
                      <a:pPr fontAlgn="t">
                        <a:buNone/>
                      </a:pPr>
                      <a:r>
                        <a:rPr lang="en-US" sz="3300">
                          <a:effectLst/>
                        </a:rPr>
                        <a:t>F9 v1.1 B1012</a:t>
                      </a:r>
                    </a:p>
                  </a:txBody>
                  <a:tcPr marL="167640" marR="167640" marT="34925" marB="34925"/>
                </a:tc>
                <a:tc>
                  <a:txBody>
                    <a:bodyPr/>
                    <a:lstStyle/>
                    <a:p>
                      <a:pPr fontAlgn="t">
                        <a:buNone/>
                      </a:pPr>
                      <a:r>
                        <a:rPr lang="en-US" sz="3300">
                          <a:effectLst/>
                        </a:rPr>
                        <a:t>CCAFS LC-40</a:t>
                      </a:r>
                    </a:p>
                  </a:txBody>
                  <a:tcPr marL="167640" marR="167640" marT="34925" marB="34925"/>
                </a:tc>
                <a:extLst>
                  <a:ext uri="{0D108BD9-81ED-4DB2-BD59-A6C34878D82A}">
                    <a16:rowId xmlns:a16="http://schemas.microsoft.com/office/drawing/2014/main" val="418437825"/>
                  </a:ext>
                </a:extLst>
              </a:tr>
              <a:tr h="1142746">
                <a:tc>
                  <a:txBody>
                    <a:bodyPr/>
                    <a:lstStyle/>
                    <a:p>
                      <a:pPr algn="r" fontAlgn="t">
                        <a:buNone/>
                      </a:pPr>
                      <a:r>
                        <a:rPr lang="en-US" sz="3300" b="1">
                          <a:effectLst/>
                        </a:rPr>
                        <a:t>1</a:t>
                      </a:r>
                    </a:p>
                  </a:txBody>
                  <a:tcPr marL="167640" marR="167640" marT="34925" marB="34925"/>
                </a:tc>
                <a:tc>
                  <a:txBody>
                    <a:bodyPr/>
                    <a:lstStyle/>
                    <a:p>
                      <a:pPr fontAlgn="t">
                        <a:buNone/>
                      </a:pPr>
                      <a:r>
                        <a:rPr lang="en-US" sz="3300">
                          <a:effectLst/>
                        </a:rPr>
                        <a:t>04</a:t>
                      </a:r>
                    </a:p>
                  </a:txBody>
                  <a:tcPr marL="167640" marR="167640" marT="34925" marB="34925"/>
                </a:tc>
                <a:tc>
                  <a:txBody>
                    <a:bodyPr/>
                    <a:lstStyle/>
                    <a:p>
                      <a:pPr fontAlgn="t">
                        <a:buNone/>
                      </a:pPr>
                      <a:r>
                        <a:rPr lang="en-US" sz="3300">
                          <a:effectLst/>
                        </a:rPr>
                        <a:t>F9 v1.1 B1015</a:t>
                      </a:r>
                    </a:p>
                  </a:txBody>
                  <a:tcPr marL="167640" marR="167640" marT="34925" marB="34925"/>
                </a:tc>
                <a:tc>
                  <a:txBody>
                    <a:bodyPr/>
                    <a:lstStyle/>
                    <a:p>
                      <a:pPr fontAlgn="t">
                        <a:buNone/>
                      </a:pPr>
                      <a:r>
                        <a:rPr lang="en-US" sz="3300">
                          <a:effectLst/>
                        </a:rPr>
                        <a:t>CCAFS LC-40</a:t>
                      </a:r>
                    </a:p>
                  </a:txBody>
                  <a:tcPr marL="167640" marR="167640" marT="34925" marB="34925"/>
                </a:tc>
                <a:extLst>
                  <a:ext uri="{0D108BD9-81ED-4DB2-BD59-A6C34878D82A}">
                    <a16:rowId xmlns:a16="http://schemas.microsoft.com/office/drawing/2014/main" val="1081188055"/>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700" kern="1200">
                <a:solidFill>
                  <a:schemeClr val="tx1"/>
                </a:solidFill>
                <a:latin typeface="+mj-lt"/>
                <a:ea typeface="+mj-ea"/>
                <a:cs typeface="+mj-cs"/>
              </a:rPr>
              <a:t>Rank Landing Outcomes Between 2010-06-04 and 2017-03-20</a:t>
            </a:r>
          </a:p>
        </p:txBody>
      </p:sp>
      <p:sp>
        <p:nvSpPr>
          <p:cNvPr id="15" name="Rectangle 14">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351164" y="586822"/>
            <a:ext cx="6002636" cy="1645920"/>
          </a:xfrm>
          <a:prstGeom prst="rect">
            <a:avLst/>
          </a:prstGeom>
        </p:spPr>
        <p:txBody>
          <a:bodyPr vert="horz" lIns="91440" tIns="45720" rIns="91440" bIns="45720" rtlCol="0" anchor="ctr">
            <a:noAutofit/>
          </a:bodyPr>
          <a:lstStyle/>
          <a:p>
            <a:pPr>
              <a:spcBef>
                <a:spcPts val="1400"/>
              </a:spcBef>
            </a:pPr>
            <a:r>
              <a:rPr lang="en-US" sz="1600"/>
              <a:t>We rank the count of landing outcomes (such as Failure (drone ship) or Success (ground pad)) between the date 2010-06-04 and 2017-03-20, in descending order in the table.</a:t>
            </a:r>
            <a:endParaRPr lang="en-US" sz="1600">
              <a:ea typeface="Calibri"/>
              <a:cs typeface="Calibri"/>
            </a:endParaRPr>
          </a:p>
          <a:p>
            <a:pPr>
              <a:spcBef>
                <a:spcPts val="1400"/>
              </a:spcBef>
            </a:pPr>
            <a:r>
              <a:rPr lang="en-US" sz="1600"/>
              <a:t>For this find we used the query: "SELECT </a:t>
            </a:r>
            <a:r>
              <a:rPr lang="en-US" sz="1600" err="1"/>
              <a:t>Landing_Outcome</a:t>
            </a:r>
            <a:r>
              <a:rPr lang="en-US" sz="1600"/>
              <a:t>, COUNT(</a:t>
            </a:r>
            <a:r>
              <a:rPr lang="en-US" sz="1600" err="1"/>
              <a:t>Landing_Outcome</a:t>
            </a:r>
            <a:r>
              <a:rPr lang="en-US" sz="1600"/>
              <a:t>) FROM SPACEXTABLE WHERE Date BETWEEN '2010-06-04' AND '2017-03-20' GROUP BY </a:t>
            </a:r>
            <a:r>
              <a:rPr lang="en-US" sz="1600" err="1"/>
              <a:t>Landing_Outcome</a:t>
            </a:r>
            <a:r>
              <a:rPr lang="en-US" sz="1600"/>
              <a:t> ORDER BY COUNT(</a:t>
            </a:r>
            <a:r>
              <a:rPr lang="en-US" sz="1600" err="1"/>
              <a:t>Landing_Outcome</a:t>
            </a:r>
            <a:r>
              <a:rPr lang="en-US" sz="1600"/>
              <a:t>) DESC"</a:t>
            </a:r>
            <a:endParaRPr lang="en-US" sz="1600">
              <a:ea typeface="Calibri"/>
              <a:cs typeface="Calibri"/>
            </a:endParaRP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33</a:t>
            </a:fld>
            <a:endParaRPr lang="en-US" sz="1200">
              <a:solidFill>
                <a:schemeClr val="tx1">
                  <a:lumMod val="50000"/>
                  <a:lumOff val="50000"/>
                </a:schemeClr>
              </a:solidFill>
              <a:latin typeface="+mn-lt"/>
            </a:endParaRPr>
          </a:p>
        </p:txBody>
      </p:sp>
      <p:graphicFrame>
        <p:nvGraphicFramePr>
          <p:cNvPr id="6" name="Table 5">
            <a:extLst>
              <a:ext uri="{FF2B5EF4-FFF2-40B4-BE49-F238E27FC236}">
                <a16:creationId xmlns:a16="http://schemas.microsoft.com/office/drawing/2014/main" id="{E2A4CB40-421F-36E8-D9F0-28F1E4757F1E}"/>
              </a:ext>
            </a:extLst>
          </p:cNvPr>
          <p:cNvGraphicFramePr>
            <a:graphicFrameLocks noGrp="1"/>
          </p:cNvGraphicFramePr>
          <p:nvPr>
            <p:extLst>
              <p:ext uri="{D42A27DB-BD31-4B8C-83A1-F6EECF244321}">
                <p14:modId xmlns:p14="http://schemas.microsoft.com/office/powerpoint/2010/main" val="2595916776"/>
              </p:ext>
            </p:extLst>
          </p:nvPr>
        </p:nvGraphicFramePr>
        <p:xfrm>
          <a:off x="677789" y="2734056"/>
          <a:ext cx="10924814" cy="3483868"/>
        </p:xfrm>
        <a:graphic>
          <a:graphicData uri="http://schemas.openxmlformats.org/drawingml/2006/table">
            <a:tbl>
              <a:tblPr firstRow="1" bandRow="1">
                <a:solidFill>
                  <a:schemeClr val="bg1">
                    <a:lumMod val="95000"/>
                  </a:schemeClr>
                </a:solidFill>
                <a:tableStyleId>{5C22544A-7EE6-4342-B048-85BDC9FD1C3A}</a:tableStyleId>
              </a:tblPr>
              <a:tblGrid>
                <a:gridCol w="1659188">
                  <a:extLst>
                    <a:ext uri="{9D8B030D-6E8A-4147-A177-3AD203B41FA5}">
                      <a16:colId xmlns:a16="http://schemas.microsoft.com/office/drawing/2014/main" val="3792878473"/>
                    </a:ext>
                  </a:extLst>
                </a:gridCol>
                <a:gridCol w="3873955">
                  <a:extLst>
                    <a:ext uri="{9D8B030D-6E8A-4147-A177-3AD203B41FA5}">
                      <a16:colId xmlns:a16="http://schemas.microsoft.com/office/drawing/2014/main" val="3384296178"/>
                    </a:ext>
                  </a:extLst>
                </a:gridCol>
                <a:gridCol w="5391671">
                  <a:extLst>
                    <a:ext uri="{9D8B030D-6E8A-4147-A177-3AD203B41FA5}">
                      <a16:colId xmlns:a16="http://schemas.microsoft.com/office/drawing/2014/main" val="1154219764"/>
                    </a:ext>
                  </a:extLst>
                </a:gridCol>
              </a:tblGrid>
              <a:tr h="442052">
                <a:tc>
                  <a:txBody>
                    <a:bodyPr/>
                    <a:lstStyle/>
                    <a:p>
                      <a:pPr>
                        <a:buNone/>
                      </a:pPr>
                      <a:r>
                        <a:rPr lang="en-US" sz="1600" b="1" cap="none" spc="0">
                          <a:solidFill>
                            <a:schemeClr val="tx1"/>
                          </a:solidFill>
                          <a:effectLst/>
                        </a:rPr>
                        <a:t>index</a:t>
                      </a:r>
                    </a:p>
                  </a:txBody>
                  <a:tcPr marL="64917" marR="92738" marT="18548" marB="139107" anchor="b">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buNone/>
                      </a:pPr>
                      <a:r>
                        <a:rPr lang="en-US" sz="1600" b="1" cap="none" spc="0">
                          <a:solidFill>
                            <a:schemeClr val="tx1"/>
                          </a:solidFill>
                          <a:effectLst/>
                        </a:rPr>
                        <a:t>Landing_Outcome</a:t>
                      </a:r>
                    </a:p>
                  </a:txBody>
                  <a:tcPr marL="64917" marR="92738" marT="18548" marB="139107" anchor="b">
                    <a:lnL w="12700" cmpd="sng">
                      <a:noFill/>
                    </a:lnL>
                    <a:lnR w="12700" cmpd="sng">
                      <a:noFill/>
                    </a:lnR>
                    <a:lnT w="9525" cap="flat" cmpd="sng" algn="ctr">
                      <a:noFill/>
                      <a:prstDash val="solid"/>
                    </a:lnT>
                    <a:lnB w="38100" cmpd="sng">
                      <a:noFill/>
                    </a:lnB>
                    <a:solidFill>
                      <a:schemeClr val="bg1">
                        <a:lumMod val="95000"/>
                      </a:schemeClr>
                    </a:solidFill>
                  </a:tcPr>
                </a:tc>
                <a:tc>
                  <a:txBody>
                    <a:bodyPr/>
                    <a:lstStyle/>
                    <a:p>
                      <a:pPr>
                        <a:buNone/>
                      </a:pPr>
                      <a:r>
                        <a:rPr lang="en-US" sz="1600" b="1" cap="none" spc="0">
                          <a:solidFill>
                            <a:schemeClr val="tx1"/>
                          </a:solidFill>
                          <a:effectLst/>
                        </a:rPr>
                        <a:t>COUNT(Landing_Outcome)</a:t>
                      </a:r>
                    </a:p>
                  </a:txBody>
                  <a:tcPr marL="64917" marR="92738" marT="18548" marB="139107" anchor="b">
                    <a:lnL w="12700" cmpd="sng">
                      <a:noFill/>
                    </a:lnL>
                    <a:lnR w="12700" cmpd="sng">
                      <a:noFill/>
                    </a:lnR>
                    <a:lnT w="9525" cap="flat" cmpd="sng" algn="ctr">
                      <a:noFill/>
                      <a:prstDash val="solid"/>
                    </a:lnT>
                    <a:lnB w="38100" cmpd="sng">
                      <a:noFill/>
                    </a:lnB>
                    <a:solidFill>
                      <a:schemeClr val="bg1">
                        <a:lumMod val="95000"/>
                      </a:schemeClr>
                    </a:solidFill>
                  </a:tcPr>
                </a:tc>
                <a:extLst>
                  <a:ext uri="{0D108BD9-81ED-4DB2-BD59-A6C34878D82A}">
                    <a16:rowId xmlns:a16="http://schemas.microsoft.com/office/drawing/2014/main" val="1124884648"/>
                  </a:ext>
                </a:extLst>
              </a:tr>
              <a:tr h="380227">
                <a:tc>
                  <a:txBody>
                    <a:bodyPr/>
                    <a:lstStyle/>
                    <a:p>
                      <a:pPr algn="r" fontAlgn="t">
                        <a:buNone/>
                      </a:pPr>
                      <a:r>
                        <a:rPr lang="en-US" sz="1200" b="1" cap="none" spc="0">
                          <a:solidFill>
                            <a:schemeClr val="tx1"/>
                          </a:solidFill>
                          <a:effectLst/>
                        </a:rPr>
                        <a:t>0</a:t>
                      </a:r>
                    </a:p>
                  </a:txBody>
                  <a:tcPr marL="64917" marR="92738" marT="18548" marB="139107">
                    <a:lnL w="12700" cap="flat" cmpd="sng" algn="ctr">
                      <a:solidFill>
                        <a:schemeClr val="tx1"/>
                      </a:solid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fontAlgn="t">
                        <a:buNone/>
                      </a:pPr>
                      <a:r>
                        <a:rPr lang="en-US" sz="1200" cap="none" spc="0">
                          <a:solidFill>
                            <a:schemeClr val="tx1"/>
                          </a:solidFill>
                          <a:effectLst/>
                        </a:rPr>
                        <a:t>No attempt</a:t>
                      </a:r>
                    </a:p>
                  </a:txBody>
                  <a:tcPr marL="64917" marR="92738" marT="18548" marB="139107">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algn="r" fontAlgn="t">
                        <a:buNone/>
                      </a:pPr>
                      <a:r>
                        <a:rPr lang="en-US" sz="1200" cap="none" spc="0">
                          <a:solidFill>
                            <a:schemeClr val="tx1"/>
                          </a:solidFill>
                          <a:effectLst/>
                        </a:rPr>
                        <a:t>10</a:t>
                      </a:r>
                    </a:p>
                  </a:txBody>
                  <a:tcPr marL="64917" marR="92738" marT="18548" marB="139107">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extLst>
                  <a:ext uri="{0D108BD9-81ED-4DB2-BD59-A6C34878D82A}">
                    <a16:rowId xmlns:a16="http://schemas.microsoft.com/office/drawing/2014/main" val="1845809061"/>
                  </a:ext>
                </a:extLst>
              </a:tr>
              <a:tr h="380227">
                <a:tc>
                  <a:txBody>
                    <a:bodyPr/>
                    <a:lstStyle/>
                    <a:p>
                      <a:pPr algn="r" fontAlgn="t">
                        <a:buNone/>
                      </a:pPr>
                      <a:r>
                        <a:rPr lang="en-US" sz="1200" b="1" cap="none" spc="0">
                          <a:solidFill>
                            <a:schemeClr val="tx1"/>
                          </a:solidFill>
                          <a:effectLst/>
                        </a:rPr>
                        <a:t>1</a:t>
                      </a:r>
                    </a:p>
                  </a:txBody>
                  <a:tcPr marL="64917" marR="92738" marT="18548" marB="139107">
                    <a:lnL w="12700"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fontAlgn="t">
                        <a:buNone/>
                      </a:pPr>
                      <a:r>
                        <a:rPr lang="en-US" sz="1200" cap="none" spc="0">
                          <a:solidFill>
                            <a:schemeClr val="tx1"/>
                          </a:solidFill>
                          <a:effectLst/>
                        </a:rPr>
                        <a:t>Success (drone ship)</a:t>
                      </a:r>
                    </a:p>
                  </a:txBody>
                  <a:tcPr marL="64917" marR="92738" marT="18548" marB="139107">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r" fontAlgn="t">
                        <a:buNone/>
                      </a:pPr>
                      <a:r>
                        <a:rPr lang="en-US" sz="1200" cap="none" spc="0">
                          <a:solidFill>
                            <a:schemeClr val="tx1"/>
                          </a:solidFill>
                          <a:effectLst/>
                        </a:rPr>
                        <a:t>5</a:t>
                      </a:r>
                    </a:p>
                  </a:txBody>
                  <a:tcPr marL="64917" marR="92738" marT="18548" marB="139107">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2189059082"/>
                  </a:ext>
                </a:extLst>
              </a:tr>
              <a:tr h="380227">
                <a:tc>
                  <a:txBody>
                    <a:bodyPr/>
                    <a:lstStyle/>
                    <a:p>
                      <a:pPr algn="r" fontAlgn="t">
                        <a:buNone/>
                      </a:pPr>
                      <a:r>
                        <a:rPr lang="en-US" sz="1200" b="1" cap="none" spc="0">
                          <a:solidFill>
                            <a:schemeClr val="tx1"/>
                          </a:solidFill>
                          <a:effectLst/>
                        </a:rPr>
                        <a:t>2</a:t>
                      </a:r>
                    </a:p>
                  </a:txBody>
                  <a:tcPr marL="64917" marR="92738" marT="18548" marB="139107">
                    <a:lnL w="12700" cap="flat" cmpd="sng" algn="ctr">
                      <a:solidFill>
                        <a:schemeClr val="tx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fontAlgn="t">
                        <a:buNone/>
                      </a:pPr>
                      <a:r>
                        <a:rPr lang="en-US" sz="1200" cap="none" spc="0">
                          <a:solidFill>
                            <a:schemeClr val="tx1"/>
                          </a:solidFill>
                          <a:effectLst/>
                        </a:rPr>
                        <a:t>Failure (drone ship)</a:t>
                      </a:r>
                    </a:p>
                  </a:txBody>
                  <a:tcPr marL="64917" marR="92738" marT="18548" marB="139107">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r" fontAlgn="t">
                        <a:buNone/>
                      </a:pPr>
                      <a:r>
                        <a:rPr lang="en-US" sz="1200" cap="none" spc="0">
                          <a:solidFill>
                            <a:schemeClr val="tx1"/>
                          </a:solidFill>
                          <a:effectLst/>
                        </a:rPr>
                        <a:t>5</a:t>
                      </a:r>
                    </a:p>
                  </a:txBody>
                  <a:tcPr marL="64917" marR="92738" marT="18548" marB="139107">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1829704247"/>
                  </a:ext>
                </a:extLst>
              </a:tr>
              <a:tr h="380227">
                <a:tc>
                  <a:txBody>
                    <a:bodyPr/>
                    <a:lstStyle/>
                    <a:p>
                      <a:pPr algn="r" fontAlgn="t">
                        <a:buNone/>
                      </a:pPr>
                      <a:r>
                        <a:rPr lang="en-US" sz="1200" b="1" cap="none" spc="0">
                          <a:solidFill>
                            <a:schemeClr val="tx1"/>
                          </a:solidFill>
                          <a:effectLst/>
                        </a:rPr>
                        <a:t>3</a:t>
                      </a:r>
                    </a:p>
                  </a:txBody>
                  <a:tcPr marL="64917" marR="92738" marT="18548" marB="139107">
                    <a:lnL w="12700"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fontAlgn="t">
                        <a:buNone/>
                      </a:pPr>
                      <a:r>
                        <a:rPr lang="en-US" sz="1200" cap="none" spc="0">
                          <a:solidFill>
                            <a:schemeClr val="tx1"/>
                          </a:solidFill>
                          <a:effectLst/>
                        </a:rPr>
                        <a:t>Success (ground pad)</a:t>
                      </a:r>
                    </a:p>
                  </a:txBody>
                  <a:tcPr marL="64917" marR="92738" marT="18548" marB="139107">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r" fontAlgn="t">
                        <a:buNone/>
                      </a:pPr>
                      <a:r>
                        <a:rPr lang="en-US" sz="1200" cap="none" spc="0">
                          <a:solidFill>
                            <a:schemeClr val="tx1"/>
                          </a:solidFill>
                          <a:effectLst/>
                        </a:rPr>
                        <a:t>3</a:t>
                      </a:r>
                    </a:p>
                  </a:txBody>
                  <a:tcPr marL="64917" marR="92738" marT="18548" marB="139107">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374248574"/>
                  </a:ext>
                </a:extLst>
              </a:tr>
              <a:tr h="380227">
                <a:tc>
                  <a:txBody>
                    <a:bodyPr/>
                    <a:lstStyle/>
                    <a:p>
                      <a:pPr algn="r" fontAlgn="t">
                        <a:buNone/>
                      </a:pPr>
                      <a:r>
                        <a:rPr lang="en-US" sz="1200" b="1" cap="none" spc="0">
                          <a:solidFill>
                            <a:schemeClr val="tx1"/>
                          </a:solidFill>
                          <a:effectLst/>
                        </a:rPr>
                        <a:t>4</a:t>
                      </a:r>
                    </a:p>
                  </a:txBody>
                  <a:tcPr marL="64917" marR="92738" marT="18548" marB="139107">
                    <a:lnL w="12700" cap="flat" cmpd="sng" algn="ctr">
                      <a:solidFill>
                        <a:schemeClr val="tx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fontAlgn="t">
                        <a:buNone/>
                      </a:pPr>
                      <a:r>
                        <a:rPr lang="en-US" sz="1200" cap="none" spc="0">
                          <a:solidFill>
                            <a:schemeClr val="tx1"/>
                          </a:solidFill>
                          <a:effectLst/>
                        </a:rPr>
                        <a:t>Controlled (ocean)</a:t>
                      </a:r>
                    </a:p>
                  </a:txBody>
                  <a:tcPr marL="64917" marR="92738" marT="18548" marB="139107">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r" fontAlgn="t">
                        <a:buNone/>
                      </a:pPr>
                      <a:r>
                        <a:rPr lang="en-US" sz="1200" cap="none" spc="0">
                          <a:solidFill>
                            <a:schemeClr val="tx1"/>
                          </a:solidFill>
                          <a:effectLst/>
                        </a:rPr>
                        <a:t>3</a:t>
                      </a:r>
                    </a:p>
                  </a:txBody>
                  <a:tcPr marL="64917" marR="92738" marT="18548" marB="139107">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2059278060"/>
                  </a:ext>
                </a:extLst>
              </a:tr>
              <a:tr h="380227">
                <a:tc>
                  <a:txBody>
                    <a:bodyPr/>
                    <a:lstStyle/>
                    <a:p>
                      <a:pPr algn="r" fontAlgn="t">
                        <a:buNone/>
                      </a:pPr>
                      <a:r>
                        <a:rPr lang="en-US" sz="1200" b="1" cap="none" spc="0">
                          <a:solidFill>
                            <a:schemeClr val="tx1"/>
                          </a:solidFill>
                          <a:effectLst/>
                        </a:rPr>
                        <a:t>5</a:t>
                      </a:r>
                    </a:p>
                  </a:txBody>
                  <a:tcPr marL="64917" marR="92738" marT="18548" marB="139107">
                    <a:lnL w="12700"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fontAlgn="t">
                        <a:buNone/>
                      </a:pPr>
                      <a:r>
                        <a:rPr lang="en-US" sz="1200" cap="none" spc="0">
                          <a:solidFill>
                            <a:schemeClr val="tx1"/>
                          </a:solidFill>
                          <a:effectLst/>
                        </a:rPr>
                        <a:t>Uncontrolled (ocean)</a:t>
                      </a:r>
                    </a:p>
                  </a:txBody>
                  <a:tcPr marL="64917" marR="92738" marT="18548" marB="139107">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r" fontAlgn="t">
                        <a:buNone/>
                      </a:pPr>
                      <a:r>
                        <a:rPr lang="en-US" sz="1200" cap="none" spc="0">
                          <a:solidFill>
                            <a:schemeClr val="tx1"/>
                          </a:solidFill>
                          <a:effectLst/>
                        </a:rPr>
                        <a:t>2</a:t>
                      </a:r>
                    </a:p>
                  </a:txBody>
                  <a:tcPr marL="64917" marR="92738" marT="18548" marB="139107">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1058458737"/>
                  </a:ext>
                </a:extLst>
              </a:tr>
              <a:tr h="380227">
                <a:tc>
                  <a:txBody>
                    <a:bodyPr/>
                    <a:lstStyle/>
                    <a:p>
                      <a:pPr algn="r" fontAlgn="t">
                        <a:buNone/>
                      </a:pPr>
                      <a:r>
                        <a:rPr lang="en-US" sz="1200" b="1" cap="none" spc="0">
                          <a:solidFill>
                            <a:schemeClr val="tx1"/>
                          </a:solidFill>
                          <a:effectLst/>
                        </a:rPr>
                        <a:t>6</a:t>
                      </a:r>
                    </a:p>
                  </a:txBody>
                  <a:tcPr marL="64917" marR="92738" marT="18548" marB="139107">
                    <a:lnL w="12700" cap="flat" cmpd="sng" algn="ctr">
                      <a:solidFill>
                        <a:schemeClr val="tx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fontAlgn="t">
                        <a:buNone/>
                      </a:pPr>
                      <a:r>
                        <a:rPr lang="en-US" sz="1200" cap="none" spc="0">
                          <a:solidFill>
                            <a:schemeClr val="tx1"/>
                          </a:solidFill>
                          <a:effectLst/>
                        </a:rPr>
                        <a:t>Failure (parachute)</a:t>
                      </a:r>
                    </a:p>
                  </a:txBody>
                  <a:tcPr marL="64917" marR="92738" marT="18548" marB="139107">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r" fontAlgn="t">
                        <a:buNone/>
                      </a:pPr>
                      <a:r>
                        <a:rPr lang="en-US" sz="1200" cap="none" spc="0">
                          <a:solidFill>
                            <a:schemeClr val="tx1"/>
                          </a:solidFill>
                          <a:effectLst/>
                        </a:rPr>
                        <a:t>2</a:t>
                      </a:r>
                    </a:p>
                  </a:txBody>
                  <a:tcPr marL="64917" marR="92738" marT="18548" marB="139107">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1887003421"/>
                  </a:ext>
                </a:extLst>
              </a:tr>
              <a:tr h="380227">
                <a:tc>
                  <a:txBody>
                    <a:bodyPr/>
                    <a:lstStyle/>
                    <a:p>
                      <a:pPr algn="r" fontAlgn="t">
                        <a:buNone/>
                      </a:pPr>
                      <a:r>
                        <a:rPr lang="en-US" sz="1200" b="1" cap="none" spc="0">
                          <a:solidFill>
                            <a:schemeClr val="tx1"/>
                          </a:solidFill>
                          <a:effectLst/>
                        </a:rPr>
                        <a:t>7</a:t>
                      </a:r>
                    </a:p>
                  </a:txBody>
                  <a:tcPr marL="64917" marR="92738" marT="18548" marB="139107">
                    <a:lnL w="12700" cap="flat" cmpd="sng" algn="ctr">
                      <a:solidFill>
                        <a:schemeClr val="tx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fontAlgn="t">
                        <a:buNone/>
                      </a:pPr>
                      <a:r>
                        <a:rPr lang="en-US" sz="1200" cap="none" spc="0">
                          <a:solidFill>
                            <a:schemeClr val="tx1"/>
                          </a:solidFill>
                          <a:effectLst/>
                        </a:rPr>
                        <a:t>Precluded (drone ship)</a:t>
                      </a:r>
                    </a:p>
                  </a:txBody>
                  <a:tcPr marL="64917" marR="92738" marT="18548" marB="139107">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r" fontAlgn="t">
                        <a:buNone/>
                      </a:pPr>
                      <a:r>
                        <a:rPr lang="en-US" sz="1200" cap="none" spc="0">
                          <a:solidFill>
                            <a:schemeClr val="tx1"/>
                          </a:solidFill>
                          <a:effectLst/>
                        </a:rPr>
                        <a:t>1</a:t>
                      </a:r>
                    </a:p>
                  </a:txBody>
                  <a:tcPr marL="64917" marR="92738" marT="18548" marB="139107">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135264544"/>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1008184" y="174032"/>
            <a:ext cx="10175631" cy="11118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spcAft>
                <a:spcPts val="600"/>
              </a:spcAft>
            </a:pPr>
            <a:r>
              <a:rPr lang="en-US" kern="1200">
                <a:solidFill>
                  <a:schemeClr val="tx1"/>
                </a:solidFill>
                <a:latin typeface="+mj-lt"/>
                <a:ea typeface="+mj-ea"/>
                <a:cs typeface="+mj-cs"/>
              </a:rPr>
              <a:t>Launch sites' locations</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08184" y="1459907"/>
            <a:ext cx="10175630" cy="767904"/>
          </a:xfrm>
          <a:prstGeom prst="rect">
            <a:avLst/>
          </a:prstGeom>
        </p:spPr>
        <p:txBody>
          <a:bodyPr vert="horz" lIns="91440" tIns="45720" rIns="91440" bIns="45720" rtlCol="0" anchor="ctr">
            <a:normAutofit/>
          </a:bodyPr>
          <a:lstStyle/>
          <a:p>
            <a:pPr algn="ctr">
              <a:spcBef>
                <a:spcPts val="1400"/>
              </a:spcBef>
            </a:pPr>
            <a:r>
              <a:rPr lang="en-US" sz="2000"/>
              <a:t>Locations (in red) of the launch sites. As we can see, they are located near coasts.</a:t>
            </a:r>
          </a:p>
          <a:p>
            <a:pPr algn="ctr">
              <a:spcBef>
                <a:spcPts val="1400"/>
              </a:spcBef>
            </a:pPr>
            <a:endParaRPr lang="en-US" sz="2000"/>
          </a:p>
          <a:p>
            <a:pPr algn="ctr"/>
            <a:endParaRPr lang="en-US" sz="2000"/>
          </a:p>
        </p:txBody>
      </p:sp>
      <p:pic>
        <p:nvPicPr>
          <p:cNvPr id="4" name="Picture 3" descr="A map of the state of texas&#10;&#10;AI-generated content may be incorrect.">
            <a:extLst>
              <a:ext uri="{FF2B5EF4-FFF2-40B4-BE49-F238E27FC236}">
                <a16:creationId xmlns:a16="http://schemas.microsoft.com/office/drawing/2014/main" id="{6C590B34-B4D5-D2F5-9BFC-97C985D2D32C}"/>
              </a:ext>
            </a:extLst>
          </p:cNvPr>
          <p:cNvPicPr>
            <a:picLocks noChangeAspect="1"/>
          </p:cNvPicPr>
          <p:nvPr/>
        </p:nvPicPr>
        <p:blipFill>
          <a:blip r:embed="rId2"/>
          <a:stretch>
            <a:fillRect/>
          </a:stretch>
        </p:blipFill>
        <p:spPr>
          <a:xfrm>
            <a:off x="835154" y="2475183"/>
            <a:ext cx="10515595" cy="3759325"/>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35</a:t>
            </a:fld>
            <a:endParaRPr lang="en-US" sz="1200">
              <a:solidFill>
                <a:schemeClr val="tx1">
                  <a:tint val="75000"/>
                </a:schemeClr>
              </a:solidFill>
              <a:latin typeface="+mn-lt"/>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Rectangle 16">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1115568" y="548640"/>
            <a:ext cx="10168128" cy="11795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a:solidFill>
                  <a:schemeClr val="tx1"/>
                </a:solidFill>
                <a:latin typeface="+mj-lt"/>
                <a:ea typeface="+mj-ea"/>
                <a:cs typeface="+mj-cs"/>
              </a:rPr>
              <a:t>Launch outcomes in one of the launch sites</a:t>
            </a:r>
          </a:p>
        </p:txBody>
      </p:sp>
      <p:sp>
        <p:nvSpPr>
          <p:cNvPr id="19" name="Rectangle 18">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 name="Picture 1">
            <a:extLst>
              <a:ext uri="{FF2B5EF4-FFF2-40B4-BE49-F238E27FC236}">
                <a16:creationId xmlns:a16="http://schemas.microsoft.com/office/drawing/2014/main" id="{9BEC3988-CF79-3A0F-7723-D3996E425392}"/>
              </a:ext>
            </a:extLst>
          </p:cNvPr>
          <p:cNvPicPr>
            <a:picLocks noChangeAspect="1"/>
          </p:cNvPicPr>
          <p:nvPr/>
        </p:nvPicPr>
        <p:blipFill>
          <a:blip r:embed="rId2"/>
          <a:srcRect l="13703" r="12277" b="2"/>
          <a:stretch>
            <a:fillRect/>
          </a:stretch>
        </p:blipFill>
        <p:spPr>
          <a:xfrm>
            <a:off x="908304" y="2478024"/>
            <a:ext cx="6009855" cy="3694176"/>
          </a:xfrm>
          <a:prstGeom prst="rect">
            <a:avLst/>
          </a:prstGeom>
        </p:spPr>
      </p:pic>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411453" y="2478024"/>
            <a:ext cx="3872243" cy="3694176"/>
          </a:xfrm>
          <a:prstGeom prst="rect">
            <a:avLst/>
          </a:prstGeom>
        </p:spPr>
        <p:txBody>
          <a:bodyPr vert="horz" lIns="91440" tIns="45720" rIns="91440" bIns="45720" rtlCol="0" anchor="ctr">
            <a:normAutofit/>
          </a:bodyPr>
          <a:lstStyle/>
          <a:p>
            <a:pPr>
              <a:spcBef>
                <a:spcPts val="1400"/>
              </a:spcBef>
            </a:pPr>
            <a:r>
              <a:rPr lang="en-US" sz="1800"/>
              <a:t>Below we color-code the success of a launch in a particular launch site. The red ones denote that the first stage of the Falcon line 9 did not land successfully, while green denotes that it succeded. </a:t>
            </a:r>
          </a:p>
          <a:p>
            <a:pPr>
              <a:spcBef>
                <a:spcPts val="1400"/>
              </a:spcBef>
            </a:pPr>
            <a:r>
              <a:rPr lang="en-US" sz="1800"/>
              <a:t>As we can see, in this particular launch site there were more failures than successes.</a:t>
            </a:r>
          </a:p>
          <a:p>
            <a:pPr>
              <a:spcBef>
                <a:spcPts val="1400"/>
              </a:spcBef>
            </a:pPr>
            <a:endParaRPr lang="en-US" sz="1800"/>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vert="horz" lIns="91440" tIns="45720" rIns="91440" bIns="45720" rtlCol="0" anchor="ctr">
            <a:normAutofit/>
          </a:bodyPr>
          <a:lstStyle/>
          <a:p>
            <a:pPr>
              <a:spcAft>
                <a:spcPts val="600"/>
              </a:spcAft>
              <a:defRPr/>
            </a:pPr>
            <a:fld id="{5075537C-CA84-1446-933C-8E9D027F9201}" type="slidenum">
              <a:rPr lang="en-US" sz="1200">
                <a:solidFill>
                  <a:schemeClr val="tx1">
                    <a:lumMod val="50000"/>
                    <a:lumOff val="50000"/>
                  </a:schemeClr>
                </a:solidFill>
                <a:latin typeface="Calibri" panose="020F0502020204030204"/>
              </a:rPr>
              <a:pPr>
                <a:spcAft>
                  <a:spcPts val="600"/>
                </a:spcAft>
                <a:defRPr/>
              </a:pPr>
              <a:t>36</a:t>
            </a:fld>
            <a:endParaRPr lang="en-US" sz="1200">
              <a:solidFill>
                <a:schemeClr val="tx1">
                  <a:lumMod val="50000"/>
                  <a:lumOff val="50000"/>
                </a:schemeClr>
              </a:solidFill>
              <a:latin typeface="Calibri" panose="020F0502020204030204"/>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Proximity of one of the launch sites to the coast</a:t>
            </a:r>
          </a:p>
        </p:txBody>
      </p:sp>
      <p:sp>
        <p:nvSpPr>
          <p:cNvPr id="17" name="Rectangle 16">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800"/>
              <a:t>Below we illustrate the proximity of one of the launch sites to the coast. We see that there is around 90km to the nearest coastline. </a:t>
            </a:r>
          </a:p>
          <a:p>
            <a:pPr>
              <a:spcBef>
                <a:spcPts val="1400"/>
              </a:spcBef>
            </a:pPr>
            <a:endParaRPr lang="en-US" sz="1800"/>
          </a:p>
        </p:txBody>
      </p:sp>
      <p:pic>
        <p:nvPicPr>
          <p:cNvPr id="4" name="Picture 3" descr="A map with a blue line&#10;&#10;AI-generated content may be incorrect.">
            <a:extLst>
              <a:ext uri="{FF2B5EF4-FFF2-40B4-BE49-F238E27FC236}">
                <a16:creationId xmlns:a16="http://schemas.microsoft.com/office/drawing/2014/main" id="{902B7524-9879-9769-A5B1-2A9839790AD6}"/>
              </a:ext>
            </a:extLst>
          </p:cNvPr>
          <p:cNvPicPr>
            <a:picLocks noChangeAspect="1"/>
          </p:cNvPicPr>
          <p:nvPr/>
        </p:nvPicPr>
        <p:blipFill>
          <a:blip r:embed="rId2"/>
          <a:stretch>
            <a:fillRect/>
          </a:stretch>
        </p:blipFill>
        <p:spPr>
          <a:xfrm>
            <a:off x="557784" y="3317638"/>
            <a:ext cx="11164824" cy="2316700"/>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37</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371094" y="1161288"/>
            <a:ext cx="3438144" cy="12390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800" kern="1200">
                <a:solidFill>
                  <a:schemeClr val="tx1"/>
                </a:solidFill>
                <a:latin typeface="+mj-lt"/>
                <a:ea typeface="+mj-ea"/>
                <a:cs typeface="+mj-cs"/>
              </a:rPr>
              <a:t>Launch success count for all counts</a:t>
            </a:r>
          </a:p>
        </p:txBody>
      </p:sp>
      <p:sp>
        <p:nvSpPr>
          <p:cNvPr id="19" name="Rectangle 18">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371094" y="2718054"/>
            <a:ext cx="3438906" cy="3207258"/>
          </a:xfrm>
          <a:prstGeom prst="rect">
            <a:avLst/>
          </a:prstGeom>
        </p:spPr>
        <p:txBody>
          <a:bodyPr vert="horz" lIns="91440" tIns="45720" rIns="91440" bIns="45720" rtlCol="0" anchor="t">
            <a:normAutofit/>
          </a:bodyPr>
          <a:lstStyle/>
          <a:p>
            <a:pPr>
              <a:spcBef>
                <a:spcPts val="1400"/>
              </a:spcBef>
            </a:pPr>
            <a:r>
              <a:rPr lang="en-US" sz="1700"/>
              <a:t>We plot the total successful launch landings of the first stage by launch site.</a:t>
            </a:r>
          </a:p>
          <a:p>
            <a:pPr>
              <a:spcBef>
                <a:spcPts val="1400"/>
              </a:spcBef>
            </a:pPr>
            <a:r>
              <a:rPr lang="en-US" sz="1700"/>
              <a:t>We see that the site KSC LC-39A has the most successful first stage launch landings with 41.7%</a:t>
            </a:r>
          </a:p>
          <a:p>
            <a:pPr>
              <a:spcBef>
                <a:spcPts val="1400"/>
              </a:spcBef>
            </a:pPr>
            <a:endParaRPr lang="en-US" sz="1700"/>
          </a:p>
        </p:txBody>
      </p:sp>
      <p:pic>
        <p:nvPicPr>
          <p:cNvPr id="2" name="Picture 1" descr="A pie chart with numbers and a few percentages&#10;&#10;AI-generated content may be incorrect.">
            <a:extLst>
              <a:ext uri="{FF2B5EF4-FFF2-40B4-BE49-F238E27FC236}">
                <a16:creationId xmlns:a16="http://schemas.microsoft.com/office/drawing/2014/main" id="{274440D5-BF4B-E711-E943-85E1956DE1F9}"/>
              </a:ext>
            </a:extLst>
          </p:cNvPr>
          <p:cNvPicPr>
            <a:picLocks noChangeAspect="1"/>
          </p:cNvPicPr>
          <p:nvPr/>
        </p:nvPicPr>
        <p:blipFill>
          <a:blip r:embed="rId2"/>
          <a:stretch>
            <a:fillRect/>
          </a:stretch>
        </p:blipFill>
        <p:spPr>
          <a:xfrm>
            <a:off x="4901184" y="1402690"/>
            <a:ext cx="6922008" cy="4153203"/>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695688" y="6356350"/>
            <a:ext cx="2121408"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39</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Introduction</a:t>
            </a:r>
          </a:p>
        </p:txBody>
      </p:sp>
      <p:sp>
        <p:nvSpPr>
          <p:cNvPr id="28" name="Arc 27">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49573" y="1529923"/>
            <a:ext cx="10515600"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Font typeface="Calibri" panose="020B0604020202020204" pitchFamily="34" charset="0"/>
              <a:buChar char="-"/>
            </a:pPr>
            <a:r>
              <a:rPr lang="en-US" sz="2200" b="1">
                <a:solidFill>
                  <a:schemeClr val="tx1"/>
                </a:solidFill>
                <a:latin typeface="+mn-lt"/>
              </a:rPr>
              <a:t>Project background and context</a:t>
            </a:r>
            <a:r>
              <a:rPr lang="en-US" sz="2200">
                <a:solidFill>
                  <a:schemeClr val="tx1"/>
                </a:solidFill>
                <a:latin typeface="+mn-lt"/>
              </a:rPr>
              <a:t>: </a:t>
            </a:r>
            <a:r>
              <a:rPr lang="en-US" sz="2200" err="1">
                <a:solidFill>
                  <a:schemeClr val="tx1"/>
                </a:solidFill>
                <a:latin typeface="+mn-lt"/>
              </a:rPr>
              <a:t>SpaceY</a:t>
            </a:r>
            <a:r>
              <a:rPr lang="en-US" sz="2200">
                <a:solidFill>
                  <a:schemeClr val="tx1"/>
                </a:solidFill>
                <a:latin typeface="+mn-lt"/>
              </a:rPr>
              <a:t>, a competitor of SpaceX funded by Billionaire industrialist Allon Mask, is looking the predict the cost of each rocket lunch. The cost of each lunch has a large contribution of whether the first stage lunch manages to land successfully and hence can be reused for future lunches. If it lands successfully, it reduces the cost by about 100 million out of160 million. Hence, determining whether or not the first stage lunch manages to land is an important factor for the cost of the launch. </a:t>
            </a:r>
            <a:endParaRPr lang="en-US">
              <a:solidFill>
                <a:schemeClr val="tx1"/>
              </a:solidFill>
            </a:endParaRPr>
          </a:p>
          <a:p>
            <a:pPr>
              <a:spcBef>
                <a:spcPts val="1400"/>
              </a:spcBef>
              <a:buFont typeface="Calibri" panose="020B0604020202020204" pitchFamily="34" charset="0"/>
              <a:buChar char="-"/>
            </a:pPr>
            <a:r>
              <a:rPr lang="en-US" sz="2200" b="1">
                <a:solidFill>
                  <a:schemeClr val="tx1"/>
                </a:solidFill>
                <a:latin typeface="+mn-lt"/>
              </a:rPr>
              <a:t>Problems you want to find answers</a:t>
            </a:r>
            <a:r>
              <a:rPr lang="en-US" sz="2200">
                <a:solidFill>
                  <a:schemeClr val="tx1"/>
                </a:solidFill>
                <a:latin typeface="+mn-lt"/>
              </a:rPr>
              <a:t>: using data from SpaceX launches, we would like to construct a classifier model that predicts if the first stage of the lunch will land successfully or not. Along the way it would be nice to build an interpretable model, where we can easily determine which features have important contributions to the success of the landing. </a:t>
            </a:r>
            <a:endParaRPr lang="en-US" sz="2200">
              <a:solidFill>
                <a:schemeClr val="tx1"/>
              </a:solidFill>
              <a:latin typeface="+mn-lt"/>
              <a:ea typeface="Calibri"/>
              <a:cs typeface="Calibri"/>
            </a:endParaRPr>
          </a:p>
        </p:txBody>
      </p:sp>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371094" y="1161288"/>
            <a:ext cx="3438144" cy="12390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600" kern="1200">
                <a:solidFill>
                  <a:schemeClr val="tx1"/>
                </a:solidFill>
                <a:latin typeface="+mj-lt"/>
                <a:ea typeface="+mj-ea"/>
                <a:cs typeface="+mj-cs"/>
              </a:rPr>
              <a:t>Launch site with highest launch success ratio</a:t>
            </a:r>
          </a:p>
        </p:txBody>
      </p:sp>
      <p:sp>
        <p:nvSpPr>
          <p:cNvPr id="19" name="Rectangle 18">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371094" y="2718054"/>
            <a:ext cx="3438906" cy="3207258"/>
          </a:xfrm>
          <a:prstGeom prst="rect">
            <a:avLst/>
          </a:prstGeom>
        </p:spPr>
        <p:txBody>
          <a:bodyPr vert="horz" lIns="91440" tIns="45720" rIns="91440" bIns="45720" rtlCol="0" anchor="t">
            <a:normAutofit/>
          </a:bodyPr>
          <a:lstStyle/>
          <a:p>
            <a:pPr>
              <a:spcBef>
                <a:spcPts val="1400"/>
              </a:spcBef>
            </a:pPr>
            <a:r>
              <a:rPr lang="en-US" sz="1700"/>
              <a:t>We plot the total successful vs failed launch landings of the first stage for the launch site with highest success ratio.</a:t>
            </a:r>
          </a:p>
          <a:p>
            <a:pPr>
              <a:spcBef>
                <a:spcPts val="1400"/>
              </a:spcBef>
            </a:pPr>
            <a:r>
              <a:rPr lang="en-US" sz="1700"/>
              <a:t>We see it reaches a 76.9% success ratio.</a:t>
            </a:r>
          </a:p>
          <a:p>
            <a:endParaRPr lang="en-US" sz="1700"/>
          </a:p>
        </p:txBody>
      </p:sp>
      <p:pic>
        <p:nvPicPr>
          <p:cNvPr id="2" name="Picture 1" descr="A pie chart with a red and blue circle&#10;&#10;AI-generated content may be incorrect.">
            <a:extLst>
              <a:ext uri="{FF2B5EF4-FFF2-40B4-BE49-F238E27FC236}">
                <a16:creationId xmlns:a16="http://schemas.microsoft.com/office/drawing/2014/main" id="{62E1559B-C878-2649-EC43-16DB679A074F}"/>
              </a:ext>
            </a:extLst>
          </p:cNvPr>
          <p:cNvPicPr>
            <a:picLocks noChangeAspect="1"/>
          </p:cNvPicPr>
          <p:nvPr/>
        </p:nvPicPr>
        <p:blipFill>
          <a:blip r:embed="rId2"/>
          <a:stretch>
            <a:fillRect/>
          </a:stretch>
        </p:blipFill>
        <p:spPr>
          <a:xfrm>
            <a:off x="4901184" y="1324818"/>
            <a:ext cx="6922008" cy="4308948"/>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695688" y="6356350"/>
            <a:ext cx="2121408"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40</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1" name="Rectangle 40">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1051560" y="586822"/>
            <a:ext cx="3657600"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a:solidFill>
                  <a:schemeClr val="tx1"/>
                </a:solidFill>
                <a:latin typeface="+mj-lt"/>
                <a:ea typeface="+mj-ea"/>
                <a:cs typeface="+mj-cs"/>
              </a:rPr>
              <a:t>Payload vs. Launch Outcome for all sites</a:t>
            </a:r>
          </a:p>
        </p:txBody>
      </p:sp>
      <p:sp>
        <p:nvSpPr>
          <p:cNvPr id="43" name="Rectangle 42">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5" name="Rectangle 44">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250106" y="586822"/>
            <a:ext cx="6106742" cy="1645920"/>
          </a:xfrm>
          <a:prstGeom prst="rect">
            <a:avLst/>
          </a:prstGeom>
        </p:spPr>
        <p:txBody>
          <a:bodyPr vert="horz" lIns="91440" tIns="45720" rIns="91440" bIns="45720" rtlCol="0" anchor="ctr">
            <a:normAutofit/>
          </a:bodyPr>
          <a:lstStyle/>
          <a:p>
            <a:pPr>
              <a:spcBef>
                <a:spcPts val="1400"/>
              </a:spcBef>
            </a:pPr>
            <a:r>
              <a:rPr lang="en-US" sz="1500"/>
              <a:t>On the first plot, we have the full range of the payload, and see that the booster version FT is overall the one with most successes.</a:t>
            </a:r>
          </a:p>
          <a:p>
            <a:pPr>
              <a:spcBef>
                <a:spcPts val="1400"/>
              </a:spcBef>
            </a:pPr>
            <a:r>
              <a:rPr lang="en-US" sz="1500"/>
              <a:t>On the second plot, we limit the range to visualize v.1.1 better. We see that it is the booster version that is most likely to fail in this range.</a:t>
            </a:r>
          </a:p>
          <a:p>
            <a:pPr>
              <a:spcBef>
                <a:spcPts val="1400"/>
              </a:spcBef>
            </a:pPr>
            <a:endParaRPr lang="en-US" sz="1500"/>
          </a:p>
        </p:txBody>
      </p:sp>
      <p:pic>
        <p:nvPicPr>
          <p:cNvPr id="4" name="Picture 3" descr="A graph with numbers and dots&#10;&#10;AI-generated content may be incorrect.">
            <a:extLst>
              <a:ext uri="{FF2B5EF4-FFF2-40B4-BE49-F238E27FC236}">
                <a16:creationId xmlns:a16="http://schemas.microsoft.com/office/drawing/2014/main" id="{72BAD465-693C-CCA2-405D-0FB97965ABBE}"/>
              </a:ext>
            </a:extLst>
          </p:cNvPr>
          <p:cNvPicPr>
            <a:picLocks noChangeAspect="1"/>
          </p:cNvPicPr>
          <p:nvPr/>
        </p:nvPicPr>
        <p:blipFill>
          <a:blip r:embed="rId2"/>
          <a:stretch>
            <a:fillRect/>
          </a:stretch>
        </p:blipFill>
        <p:spPr>
          <a:xfrm>
            <a:off x="557783" y="2909100"/>
            <a:ext cx="5481509" cy="3124458"/>
          </a:xfrm>
          <a:prstGeom prst="rect">
            <a:avLst/>
          </a:prstGeom>
        </p:spPr>
      </p:pic>
      <p:pic>
        <p:nvPicPr>
          <p:cNvPr id="2" name="Picture 1" descr="A graph with colored dots and numbers&#10;&#10;AI-generated content may be incorrect.">
            <a:extLst>
              <a:ext uri="{FF2B5EF4-FFF2-40B4-BE49-F238E27FC236}">
                <a16:creationId xmlns:a16="http://schemas.microsoft.com/office/drawing/2014/main" id="{95FDE10D-C7BE-BED9-EEC7-123037D62D44}"/>
              </a:ext>
            </a:extLst>
          </p:cNvPr>
          <p:cNvPicPr>
            <a:picLocks noChangeAspect="1"/>
          </p:cNvPicPr>
          <p:nvPr/>
        </p:nvPicPr>
        <p:blipFill>
          <a:blip r:embed="rId3"/>
          <a:stretch>
            <a:fillRect/>
          </a:stretch>
        </p:blipFill>
        <p:spPr>
          <a:xfrm>
            <a:off x="6198781" y="2904155"/>
            <a:ext cx="5523082" cy="3134348"/>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6248"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41</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6739128" y="638089"/>
            <a:ext cx="4818888" cy="147680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000" kern="1200">
                <a:solidFill>
                  <a:schemeClr val="tx1"/>
                </a:solidFill>
                <a:latin typeface="+mj-lt"/>
                <a:ea typeface="+mj-ea"/>
                <a:cs typeface="+mj-cs"/>
              </a:rPr>
              <a:t>Classification Accuracy</a:t>
            </a:r>
          </a:p>
        </p:txBody>
      </p:sp>
      <p:pic>
        <p:nvPicPr>
          <p:cNvPr id="2" name="Picture 1">
            <a:extLst>
              <a:ext uri="{FF2B5EF4-FFF2-40B4-BE49-F238E27FC236}">
                <a16:creationId xmlns:a16="http://schemas.microsoft.com/office/drawing/2014/main" id="{9B180408-8F65-9BB8-822F-33736E54980C}"/>
              </a:ext>
            </a:extLst>
          </p:cNvPr>
          <p:cNvPicPr>
            <a:picLocks noChangeAspect="1"/>
          </p:cNvPicPr>
          <p:nvPr/>
        </p:nvPicPr>
        <p:blipFill>
          <a:blip r:embed="rId2"/>
          <a:stretch>
            <a:fillRect/>
          </a:stretch>
        </p:blipFill>
        <p:spPr>
          <a:xfrm>
            <a:off x="630936" y="1661659"/>
            <a:ext cx="5458968" cy="3534682"/>
          </a:xfrm>
          <a:prstGeom prst="rect">
            <a:avLst/>
          </a:prstGeom>
        </p:spPr>
      </p:pic>
      <p:sp>
        <p:nvSpPr>
          <p:cNvPr id="16"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739128" y="2664886"/>
            <a:ext cx="4818888" cy="3550789"/>
          </a:xfrm>
          <a:prstGeom prst="rect">
            <a:avLst/>
          </a:prstGeom>
        </p:spPr>
        <p:txBody>
          <a:bodyPr vert="horz" lIns="91440" tIns="45720" rIns="91440" bIns="45720" rtlCol="0" anchor="t">
            <a:normAutofit/>
          </a:bodyPr>
          <a:lstStyle/>
          <a:p>
            <a:pPr>
              <a:spcBef>
                <a:spcPts val="1400"/>
              </a:spcBef>
            </a:pPr>
            <a:r>
              <a:rPr lang="en-US" sz="2200"/>
              <a:t>In the bar chart, we illustrate the prediction accuracy on the test set of each model.</a:t>
            </a:r>
          </a:p>
          <a:p>
            <a:pPr>
              <a:spcBef>
                <a:spcPts val="1400"/>
              </a:spcBef>
            </a:pPr>
            <a:r>
              <a:rPr lang="en-US" sz="2200"/>
              <a:t>We see that the decision tree classifier performed the best, but not by much. The rest of the models had the same accuracy on the test set. </a:t>
            </a:r>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630936" y="639520"/>
            <a:ext cx="3429000" cy="171907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a:solidFill>
                  <a:schemeClr val="tx1"/>
                </a:solidFill>
                <a:latin typeface="+mj-lt"/>
                <a:ea typeface="+mj-ea"/>
                <a:cs typeface="+mj-cs"/>
              </a:rPr>
              <a:t>Confusion Matrix</a:t>
            </a:r>
          </a:p>
        </p:txBody>
      </p:sp>
      <p:sp>
        <p:nvSpPr>
          <p:cNvPr id="16"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30936" y="2807208"/>
            <a:ext cx="3429000" cy="3410712"/>
          </a:xfrm>
          <a:prstGeom prst="rect">
            <a:avLst/>
          </a:prstGeom>
        </p:spPr>
        <p:txBody>
          <a:bodyPr vert="horz" lIns="91440" tIns="45720" rIns="91440" bIns="45720" rtlCol="0" anchor="t">
            <a:normAutofit/>
          </a:bodyPr>
          <a:lstStyle/>
          <a:p>
            <a:pPr>
              <a:spcBef>
                <a:spcPts val="1400"/>
              </a:spcBef>
            </a:pPr>
            <a:r>
              <a:rPr lang="en-US" sz="2200"/>
              <a:t>The confusion matrix of the best performing model (the Decision Tree) is shown. </a:t>
            </a:r>
          </a:p>
          <a:p>
            <a:pPr>
              <a:spcBef>
                <a:spcPts val="1400"/>
              </a:spcBef>
            </a:pPr>
            <a:r>
              <a:rPr lang="en-US" sz="2200"/>
              <a:t>We see that it only had 1 False Positive, and 1 False Negative, with the rest of the predictions being correct.   </a:t>
            </a:r>
          </a:p>
        </p:txBody>
      </p:sp>
      <p:pic>
        <p:nvPicPr>
          <p:cNvPr id="2" name="Picture 1" descr="A diagram of different colored squares&#10;&#10;AI-generated content may be incorrect.">
            <a:extLst>
              <a:ext uri="{FF2B5EF4-FFF2-40B4-BE49-F238E27FC236}">
                <a16:creationId xmlns:a16="http://schemas.microsoft.com/office/drawing/2014/main" id="{99EC35F7-355B-7913-83EB-D131CEC6ED8E}"/>
              </a:ext>
            </a:extLst>
          </p:cNvPr>
          <p:cNvPicPr>
            <a:picLocks noChangeAspect="1"/>
          </p:cNvPicPr>
          <p:nvPr/>
        </p:nvPicPr>
        <p:blipFill>
          <a:blip r:embed="rId2"/>
          <a:stretch>
            <a:fillRect/>
          </a:stretch>
        </p:blipFill>
        <p:spPr>
          <a:xfrm>
            <a:off x="4853771" y="640080"/>
            <a:ext cx="6504769" cy="5577840"/>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a:solidFill>
                  <a:schemeClr val="tx1"/>
                </a:solidFill>
                <a:latin typeface="+mj-lt"/>
                <a:ea typeface="+mj-ea"/>
                <a:cs typeface="+mj-cs"/>
              </a:rPr>
              <a:t>Conclusions</a:t>
            </a:r>
          </a:p>
        </p:txBody>
      </p:sp>
      <p:sp>
        <p:nvSpPr>
          <p:cNvPr id="16"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838200" y="1929384"/>
            <a:ext cx="10515600" cy="4251960"/>
          </a:xfrm>
          <a:prstGeom prst="rect">
            <a:avLst/>
          </a:prstGeom>
        </p:spPr>
        <p:txBody>
          <a:bodyPr vert="horz" lIns="91440" tIns="45720" rIns="91440" bIns="45720" rtlCol="0">
            <a:normAutofit/>
          </a:bodyPr>
          <a:lstStyle/>
          <a:p>
            <a:pPr>
              <a:spcBef>
                <a:spcPts val="1400"/>
              </a:spcBef>
            </a:pPr>
            <a:r>
              <a:rPr lang="en-US" sz="2200"/>
              <a:t>Of all the models, the decision tree classifier performed the best. However, due to the small size of the test set (18 entries), together with the random initialization of the tree, it may be that it was the best performing only due to chance, of due to not having a big enough test set. This should be studied in more detail, even more so due to the fact that the other models came pretty close to the Decision Tree. </a:t>
            </a:r>
          </a:p>
          <a:p>
            <a:pPr>
              <a:spcBef>
                <a:spcPts val="1400"/>
              </a:spcBef>
            </a:pPr>
            <a:r>
              <a:rPr lang="en-US" sz="2200"/>
              <a:t>Among the features, the Payload Mass, Flight Number, Orbit type, and year, seem to be correlated to the success of the landing of the first stage.</a:t>
            </a:r>
          </a:p>
          <a:p>
            <a:pPr>
              <a:spcBef>
                <a:spcPts val="1400"/>
              </a:spcBef>
            </a:pPr>
            <a:r>
              <a:rPr lang="en-US" sz="2200"/>
              <a:t>One should try to complement the pie charts of the Dashboard with the amount of launches per site. The success percentage of a site may lack statistical significance if only a handful of launches were performed on the site compared to others. </a:t>
            </a:r>
          </a:p>
          <a:p>
            <a:pPr>
              <a:spcBef>
                <a:spcPts val="1400"/>
              </a:spcBef>
            </a:pPr>
            <a:endParaRPr lang="en-US" sz="2200"/>
          </a:p>
          <a:p>
            <a:pPr>
              <a:spcBef>
                <a:spcPts val="1400"/>
              </a:spcBef>
            </a:pPr>
            <a:endParaRPr lang="en-US" sz="2200"/>
          </a:p>
        </p:txBody>
      </p:sp>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45</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kern="1200">
                <a:solidFill>
                  <a:schemeClr val="tx1"/>
                </a:solidFill>
                <a:latin typeface="+mj-lt"/>
                <a:ea typeface="+mj-ea"/>
                <a:cs typeface="+mj-cs"/>
              </a:rPr>
              <a:t>Methodology</a:t>
            </a:r>
          </a:p>
        </p:txBody>
      </p:sp>
      <p:sp>
        <p:nvSpPr>
          <p:cNvPr id="3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838200" y="1929384"/>
            <a:ext cx="10515600" cy="425196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1">
                <a:solidFill>
                  <a:schemeClr val="accent1"/>
                </a:solidFill>
                <a:latin typeface="+mn-lt"/>
              </a:rPr>
              <a:t>Executive Summary:</a:t>
            </a:r>
            <a:endParaRPr lang="en-US" b="1">
              <a:solidFill>
                <a:schemeClr val="accent1"/>
              </a:solidFill>
            </a:endParaRPr>
          </a:p>
          <a:p>
            <a:pPr>
              <a:spcBef>
                <a:spcPts val="1400"/>
              </a:spcBef>
              <a:buFont typeface="Arial" panose="020B0604020202020204" pitchFamily="34" charset="0"/>
              <a:buChar char="•"/>
            </a:pPr>
            <a:r>
              <a:rPr lang="en-US" sz="2200">
                <a:solidFill>
                  <a:schemeClr val="tx1"/>
                </a:solidFill>
                <a:latin typeface="+mn-lt"/>
              </a:rPr>
              <a:t>Data collection methodology:</a:t>
            </a:r>
            <a:endParaRPr lang="en-US" sz="2200">
              <a:solidFill>
                <a:schemeClr val="tx1"/>
              </a:solidFill>
              <a:latin typeface="+mn-lt"/>
              <a:ea typeface="Calibri"/>
              <a:cs typeface="Calibri"/>
            </a:endParaRPr>
          </a:p>
          <a:p>
            <a:pPr lvl="1">
              <a:spcBef>
                <a:spcPts val="1400"/>
              </a:spcBef>
              <a:buFont typeface="Arial" panose="020B0604020202020204" pitchFamily="34" charset="0"/>
              <a:buChar char="•"/>
            </a:pPr>
            <a:r>
              <a:rPr lang="en-US" sz="2200">
                <a:solidFill>
                  <a:schemeClr val="tx1"/>
                </a:solidFill>
                <a:latin typeface="+mn-lt"/>
              </a:rPr>
              <a:t>Collect the relevant data via the SpaceX API and web scraping.  </a:t>
            </a:r>
            <a:endParaRPr lang="en-US" sz="2200">
              <a:solidFill>
                <a:schemeClr val="tx1"/>
              </a:solidFill>
              <a:latin typeface="+mn-lt"/>
              <a:ea typeface="Calibri"/>
              <a:cs typeface="Calibri"/>
            </a:endParaRPr>
          </a:p>
          <a:p>
            <a:pPr>
              <a:spcBef>
                <a:spcPts val="1400"/>
              </a:spcBef>
              <a:buFont typeface="Arial" panose="020B0604020202020204" pitchFamily="34" charset="0"/>
              <a:buChar char="•"/>
            </a:pPr>
            <a:r>
              <a:rPr lang="en-US" sz="2200">
                <a:solidFill>
                  <a:schemeClr val="tx1"/>
                </a:solidFill>
                <a:latin typeface="+mn-lt"/>
              </a:rPr>
              <a:t>Perform data wrangling</a:t>
            </a:r>
            <a:endParaRPr lang="en-US" sz="2200">
              <a:solidFill>
                <a:schemeClr val="tx1"/>
              </a:solidFill>
              <a:latin typeface="+mn-lt"/>
              <a:ea typeface="Calibri"/>
              <a:cs typeface="Calibri"/>
            </a:endParaRPr>
          </a:p>
          <a:p>
            <a:pPr lvl="1">
              <a:spcBef>
                <a:spcPts val="1400"/>
              </a:spcBef>
              <a:buFont typeface="Arial" panose="020B0604020202020204" pitchFamily="34" charset="0"/>
              <a:buChar char="•"/>
            </a:pPr>
            <a:r>
              <a:rPr lang="en-US" sz="2200">
                <a:solidFill>
                  <a:schemeClr val="tx1"/>
                </a:solidFill>
                <a:latin typeface="+mn-lt"/>
              </a:rPr>
              <a:t>Deal with missing value and filtering of data. </a:t>
            </a:r>
            <a:endParaRPr lang="en-US" sz="2200">
              <a:solidFill>
                <a:schemeClr val="tx1"/>
              </a:solidFill>
              <a:latin typeface="+mn-lt"/>
              <a:ea typeface="Calibri"/>
              <a:cs typeface="Calibri"/>
            </a:endParaRPr>
          </a:p>
          <a:p>
            <a:pPr>
              <a:spcBef>
                <a:spcPts val="1400"/>
              </a:spcBef>
              <a:buFont typeface="Arial" panose="020B0604020202020204" pitchFamily="34" charset="0"/>
              <a:buChar char="•"/>
            </a:pPr>
            <a:r>
              <a:rPr lang="en-US" sz="2200">
                <a:solidFill>
                  <a:schemeClr val="tx1"/>
                </a:solidFill>
                <a:latin typeface="+mn-lt"/>
              </a:rPr>
              <a:t>Perform exploratory data analysis (EDA) using visualization and SQL</a:t>
            </a:r>
            <a:endParaRPr lang="en-US" sz="2200">
              <a:solidFill>
                <a:schemeClr val="tx1"/>
              </a:solidFill>
              <a:latin typeface="+mn-lt"/>
              <a:ea typeface="Calibri"/>
              <a:cs typeface="Calibri"/>
            </a:endParaRPr>
          </a:p>
          <a:p>
            <a:pPr>
              <a:spcBef>
                <a:spcPts val="1400"/>
              </a:spcBef>
              <a:buFont typeface="Arial" panose="020B0604020202020204" pitchFamily="34" charset="0"/>
              <a:buChar char="•"/>
            </a:pPr>
            <a:r>
              <a:rPr lang="en-US" sz="2200">
                <a:solidFill>
                  <a:schemeClr val="tx1"/>
                </a:solidFill>
                <a:latin typeface="+mn-lt"/>
              </a:rPr>
              <a:t>Perform interactive visual analytics using Folium and </a:t>
            </a:r>
            <a:r>
              <a:rPr lang="en-US" sz="2200" err="1">
                <a:solidFill>
                  <a:schemeClr val="tx1"/>
                </a:solidFill>
                <a:latin typeface="+mn-lt"/>
              </a:rPr>
              <a:t>Plotly</a:t>
            </a:r>
            <a:r>
              <a:rPr lang="en-US" sz="2200">
                <a:solidFill>
                  <a:schemeClr val="tx1"/>
                </a:solidFill>
                <a:latin typeface="+mn-lt"/>
              </a:rPr>
              <a:t> Dash</a:t>
            </a:r>
            <a:endParaRPr lang="en-US" sz="2200">
              <a:solidFill>
                <a:schemeClr val="tx1"/>
              </a:solidFill>
              <a:latin typeface="+mn-lt"/>
              <a:ea typeface="Calibri"/>
              <a:cs typeface="Calibri"/>
            </a:endParaRPr>
          </a:p>
          <a:p>
            <a:pPr>
              <a:spcBef>
                <a:spcPts val="1400"/>
              </a:spcBef>
              <a:buFont typeface="Arial" panose="020B0604020202020204" pitchFamily="34" charset="0"/>
              <a:buChar char="•"/>
            </a:pPr>
            <a:r>
              <a:rPr lang="en-US" sz="2200">
                <a:solidFill>
                  <a:schemeClr val="tx1"/>
                </a:solidFill>
                <a:latin typeface="+mn-lt"/>
              </a:rPr>
              <a:t>Perform predictive analysis using classification models</a:t>
            </a:r>
            <a:endParaRPr lang="en-US" sz="2200">
              <a:solidFill>
                <a:schemeClr val="tx1"/>
              </a:solidFill>
              <a:latin typeface="+mn-lt"/>
              <a:ea typeface="Calibri"/>
              <a:cs typeface="Calibri"/>
            </a:endParaRPr>
          </a:p>
          <a:p>
            <a:pPr lvl="1">
              <a:spcBef>
                <a:spcPts val="1400"/>
              </a:spcBef>
              <a:buFont typeface="Arial" panose="020B0604020202020204" pitchFamily="34" charset="0"/>
              <a:buChar char="•"/>
            </a:pPr>
            <a:r>
              <a:rPr lang="en-US" sz="2200">
                <a:solidFill>
                  <a:schemeClr val="tx1"/>
                </a:solidFill>
                <a:latin typeface="+mn-lt"/>
              </a:rPr>
              <a:t>How to build, tune, evaluate classification models</a:t>
            </a:r>
            <a:endParaRPr lang="en-US" sz="2200">
              <a:solidFill>
                <a:schemeClr val="tx1"/>
              </a:solidFill>
              <a:latin typeface="+mn-lt"/>
              <a:ea typeface="Calibri"/>
              <a:cs typeface="Calibri"/>
            </a:endParaRPr>
          </a:p>
          <a:p>
            <a:pPr>
              <a:spcBef>
                <a:spcPts val="1400"/>
              </a:spcBef>
              <a:buFont typeface="Arial" panose="020B0604020202020204" pitchFamily="34" charset="0"/>
              <a:buChar char="•"/>
            </a:pPr>
            <a:endParaRPr lang="en-US" sz="2200">
              <a:solidFill>
                <a:schemeClr val="tx1"/>
              </a:solidFill>
              <a:latin typeface="+mn-lt"/>
            </a:endParaRPr>
          </a:p>
          <a:p>
            <a:pPr>
              <a:spcBef>
                <a:spcPts val="1400"/>
              </a:spcBef>
              <a:buFont typeface="Arial" panose="020B0604020202020204" pitchFamily="34" charset="0"/>
              <a:buChar char="•"/>
            </a:pPr>
            <a:endParaRPr lang="en-US" sz="2200">
              <a:solidFill>
                <a:schemeClr val="tx1"/>
              </a:solidFill>
              <a:latin typeface="+mn-lt"/>
            </a:endParaRPr>
          </a:p>
          <a:p>
            <a:pPr>
              <a:spcBef>
                <a:spcPts val="1400"/>
              </a:spcBef>
              <a:buFont typeface="Arial" panose="020B0604020202020204" pitchFamily="34" charset="0"/>
              <a:buChar char="•"/>
            </a:pPr>
            <a:endParaRPr lang="en-US" sz="2200">
              <a:solidFill>
                <a:schemeClr val="tx1"/>
              </a:solidFill>
              <a:latin typeface="+mn-lt"/>
            </a:endParaRPr>
          </a:p>
          <a:p>
            <a:pPr>
              <a:spcBef>
                <a:spcPts val="1400"/>
              </a:spcBef>
              <a:buFont typeface="Arial" panose="020B0604020202020204" pitchFamily="34" charset="0"/>
              <a:buChar char="•"/>
            </a:pPr>
            <a:endParaRPr lang="en-US" sz="2200">
              <a:solidFill>
                <a:schemeClr val="tx1"/>
              </a:solidFill>
              <a:latin typeface="+mn-lt"/>
            </a:endParaRPr>
          </a:p>
          <a:p>
            <a:pPr>
              <a:spcBef>
                <a:spcPts val="1400"/>
              </a:spcBef>
              <a:buFont typeface="Arial" panose="020B0604020202020204" pitchFamily="34" charset="0"/>
              <a:buChar char="•"/>
            </a:pPr>
            <a:endParaRPr lang="en-US" sz="2200">
              <a:solidFill>
                <a:schemeClr val="tx1"/>
              </a:solidFill>
              <a:latin typeface="+mn-lt"/>
            </a:endParaRPr>
          </a:p>
        </p:txBody>
      </p:sp>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6</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48134"/>
            <a:ext cx="10515600" cy="1122524"/>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The data collection was performed via two methods: using the SpaceX API, and via web scraping.</a:t>
            </a: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a:t>
            </a:r>
            <a:endParaRPr lang="en-US">
              <a:solidFill>
                <a:srgbClr val="0B49CB"/>
              </a:solidFill>
            </a:endParaRPr>
          </a:p>
        </p:txBody>
      </p:sp>
      <p:sp>
        <p:nvSpPr>
          <p:cNvPr id="2" name="Oval 1">
            <a:extLst>
              <a:ext uri="{FF2B5EF4-FFF2-40B4-BE49-F238E27FC236}">
                <a16:creationId xmlns:a16="http://schemas.microsoft.com/office/drawing/2014/main" id="{6E225E34-980F-C0A0-A194-15F8BE9F34A2}"/>
              </a:ext>
            </a:extLst>
          </p:cNvPr>
          <p:cNvSpPr/>
          <p:nvPr/>
        </p:nvSpPr>
        <p:spPr>
          <a:xfrm>
            <a:off x="4420810" y="3180374"/>
            <a:ext cx="2645486" cy="819247"/>
          </a:xfrm>
          <a:prstGeom prst="ellipse">
            <a:avLst/>
          </a:prstGeom>
          <a:solidFill>
            <a:schemeClr val="bg1"/>
          </a:solidFill>
          <a:ln>
            <a:solidFill>
              <a:srgbClr val="4472C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 name="Straight Arrow Connector 2">
            <a:extLst>
              <a:ext uri="{FF2B5EF4-FFF2-40B4-BE49-F238E27FC236}">
                <a16:creationId xmlns:a16="http://schemas.microsoft.com/office/drawing/2014/main" id="{A2666E86-E605-009D-7CFB-028950EA5153}"/>
              </a:ext>
            </a:extLst>
          </p:cNvPr>
          <p:cNvCxnSpPr/>
          <p:nvPr/>
        </p:nvCxnSpPr>
        <p:spPr>
          <a:xfrm>
            <a:off x="6110205" y="4027951"/>
            <a:ext cx="1012767" cy="10581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D9FB5204-86D0-A1EB-7BC3-A6933C1BE542}"/>
              </a:ext>
            </a:extLst>
          </p:cNvPr>
          <p:cNvCxnSpPr/>
          <p:nvPr/>
        </p:nvCxnSpPr>
        <p:spPr>
          <a:xfrm flipH="1">
            <a:off x="4375356" y="3999494"/>
            <a:ext cx="881418" cy="10584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D37A4530-8AF1-1E79-98C9-DFF54EE5CB49}"/>
              </a:ext>
            </a:extLst>
          </p:cNvPr>
          <p:cNvSpPr/>
          <p:nvPr/>
        </p:nvSpPr>
        <p:spPr>
          <a:xfrm>
            <a:off x="2828570" y="5091060"/>
            <a:ext cx="2645486" cy="819247"/>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3193B6F-8839-DB98-90D1-D6E4727F706D}"/>
              </a:ext>
            </a:extLst>
          </p:cNvPr>
          <p:cNvSpPr/>
          <p:nvPr/>
        </p:nvSpPr>
        <p:spPr>
          <a:xfrm>
            <a:off x="6484744" y="5091060"/>
            <a:ext cx="2645486" cy="819247"/>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94305813-7251-1F6C-9711-86CD23D419A8}"/>
              </a:ext>
            </a:extLst>
          </p:cNvPr>
          <p:cNvSpPr txBox="1"/>
          <p:nvPr/>
        </p:nvSpPr>
        <p:spPr>
          <a:xfrm>
            <a:off x="4746959" y="3429928"/>
            <a:ext cx="197984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Data Collection</a:t>
            </a:r>
          </a:p>
        </p:txBody>
      </p:sp>
      <p:sp>
        <p:nvSpPr>
          <p:cNvPr id="10" name="TextBox 9">
            <a:extLst>
              <a:ext uri="{FF2B5EF4-FFF2-40B4-BE49-F238E27FC236}">
                <a16:creationId xmlns:a16="http://schemas.microsoft.com/office/drawing/2014/main" id="{F37087E9-1F4E-A6F9-6ECD-3550403B62BA}"/>
              </a:ext>
            </a:extLst>
          </p:cNvPr>
          <p:cNvSpPr txBox="1"/>
          <p:nvPr/>
        </p:nvSpPr>
        <p:spPr>
          <a:xfrm>
            <a:off x="3163926" y="5312813"/>
            <a:ext cx="1979848" cy="369332"/>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r>
              <a:rPr lang="en-US" b="1">
                <a:ea typeface="Calibri"/>
                <a:cs typeface="Calibri"/>
              </a:rPr>
              <a:t>SpaceX API</a:t>
            </a:r>
          </a:p>
        </p:txBody>
      </p:sp>
      <p:sp>
        <p:nvSpPr>
          <p:cNvPr id="11" name="TextBox 10">
            <a:extLst>
              <a:ext uri="{FF2B5EF4-FFF2-40B4-BE49-F238E27FC236}">
                <a16:creationId xmlns:a16="http://schemas.microsoft.com/office/drawing/2014/main" id="{7C9CBB08-4CD4-969D-672C-9E369D90BE7B}"/>
              </a:ext>
            </a:extLst>
          </p:cNvPr>
          <p:cNvSpPr txBox="1"/>
          <p:nvPr/>
        </p:nvSpPr>
        <p:spPr>
          <a:xfrm>
            <a:off x="7155895" y="5312812"/>
            <a:ext cx="1979848" cy="369332"/>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b="1">
                <a:ea typeface="Calibri"/>
                <a:cs typeface="Calibri"/>
              </a:rPr>
              <a:t>Web scraping</a:t>
            </a:r>
            <a:endParaRPr lang="en-US" b="1"/>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FC659C3F-DED3-35AE-28C7-74293BD800DD}"/>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855D713C-D6F7-6C14-D885-758334AB2137}"/>
              </a:ext>
            </a:extLst>
          </p:cNvPr>
          <p:cNvSpPr/>
          <p:nvPr/>
        </p:nvSpPr>
        <p:spPr>
          <a:xfrm>
            <a:off x="10098011" y="3905673"/>
            <a:ext cx="1360976" cy="64359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C57F55E-8484-CF85-C000-128A27EB194B}"/>
              </a:ext>
            </a:extLst>
          </p:cNvPr>
          <p:cNvSpPr/>
          <p:nvPr/>
        </p:nvSpPr>
        <p:spPr>
          <a:xfrm>
            <a:off x="8876393" y="4583007"/>
            <a:ext cx="1360976" cy="64359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FEDA3F4-038A-27D8-2B0F-D9B4DB776237}"/>
              </a:ext>
            </a:extLst>
          </p:cNvPr>
          <p:cNvSpPr/>
          <p:nvPr/>
        </p:nvSpPr>
        <p:spPr>
          <a:xfrm>
            <a:off x="7267727" y="4570913"/>
            <a:ext cx="1360976" cy="64359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EF2F090-75BA-1C06-2D24-1DD93000382E}"/>
              </a:ext>
            </a:extLst>
          </p:cNvPr>
          <p:cNvSpPr/>
          <p:nvPr/>
        </p:nvSpPr>
        <p:spPr>
          <a:xfrm>
            <a:off x="5876775" y="3869390"/>
            <a:ext cx="1397261" cy="71617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6CBE7CF-712B-347B-80BC-EF771E1ED02F}"/>
              </a:ext>
            </a:extLst>
          </p:cNvPr>
          <p:cNvSpPr/>
          <p:nvPr/>
        </p:nvSpPr>
        <p:spPr>
          <a:xfrm>
            <a:off x="7799919" y="2381677"/>
            <a:ext cx="1760118" cy="4258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352DFAD0-362F-0671-FDBB-7E148772A814}"/>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09409CFF-4AAE-022F-F200-153D0720FFB7}"/>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a:rPr>
              <a:t>In the flowchart we represent the API calls that were made. </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For more details, the notebook containing the API calls can be found </a:t>
            </a:r>
            <a:r>
              <a:rPr lang="en-US" sz="2200">
                <a:solidFill>
                  <a:schemeClr val="accent3">
                    <a:lumMod val="25000"/>
                  </a:schemeClr>
                </a:solidFill>
                <a:latin typeface="Abadi"/>
                <a:hlinkClick r:id="rId3"/>
              </a:rPr>
              <a:t>here</a:t>
            </a:r>
            <a:r>
              <a:rPr lang="en-US" sz="2200">
                <a:solidFill>
                  <a:schemeClr val="accent3">
                    <a:lumMod val="25000"/>
                  </a:schemeClr>
                </a:solidFill>
                <a:latin typeface="Abadi"/>
              </a:rPr>
              <a:t>.</a:t>
            </a:r>
            <a:endParaRPr lang="en-US" sz="2200">
              <a:solidFill>
                <a:schemeClr val="accent3">
                  <a:lumMod val="25000"/>
                </a:schemeClr>
              </a:solidFill>
              <a:latin typeface="Abadi"/>
              <a:ea typeface="+mn-lt"/>
              <a:cs typeface="+mn-lt"/>
            </a:endParaRPr>
          </a:p>
          <a:p>
            <a:endParaRPr lang="en-US"/>
          </a:p>
          <a:p>
            <a:endParaRPr lang="en-US"/>
          </a:p>
        </p:txBody>
      </p:sp>
      <p:sp>
        <p:nvSpPr>
          <p:cNvPr id="4" name="Title 1">
            <a:extLst>
              <a:ext uri="{FF2B5EF4-FFF2-40B4-BE49-F238E27FC236}">
                <a16:creationId xmlns:a16="http://schemas.microsoft.com/office/drawing/2014/main" id="{D4BE8642-5CD7-7E4C-2158-CBCAEABD129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SpaceX API</a:t>
            </a:r>
          </a:p>
        </p:txBody>
      </p:sp>
      <p:sp>
        <p:nvSpPr>
          <p:cNvPr id="2" name="TextBox 1">
            <a:extLst>
              <a:ext uri="{FF2B5EF4-FFF2-40B4-BE49-F238E27FC236}">
                <a16:creationId xmlns:a16="http://schemas.microsoft.com/office/drawing/2014/main" id="{F7FB5BF9-8251-BF2F-1CCE-59F264A2DEAB}"/>
              </a:ext>
            </a:extLst>
          </p:cNvPr>
          <p:cNvSpPr txBox="1"/>
          <p:nvPr/>
        </p:nvSpPr>
        <p:spPr>
          <a:xfrm>
            <a:off x="7261672" y="2411913"/>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API Calls</a:t>
            </a:r>
          </a:p>
        </p:txBody>
      </p:sp>
      <p:sp>
        <p:nvSpPr>
          <p:cNvPr id="7" name="TextBox 6">
            <a:extLst>
              <a:ext uri="{FF2B5EF4-FFF2-40B4-BE49-F238E27FC236}">
                <a16:creationId xmlns:a16="http://schemas.microsoft.com/office/drawing/2014/main" id="{D39150E6-9B70-E011-4A9A-FAAA42A6D820}"/>
              </a:ext>
            </a:extLst>
          </p:cNvPr>
          <p:cNvSpPr txBox="1"/>
          <p:nvPr/>
        </p:nvSpPr>
        <p:spPr>
          <a:xfrm>
            <a:off x="5882814" y="3899627"/>
            <a:ext cx="137643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Rocket</a:t>
            </a:r>
          </a:p>
          <a:p>
            <a:pPr algn="ctr"/>
            <a:r>
              <a:rPr lang="en-US" b="1">
                <a:ea typeface="Calibri"/>
                <a:cs typeface="Calibri"/>
              </a:rPr>
              <a:t>info</a:t>
            </a:r>
          </a:p>
        </p:txBody>
      </p:sp>
      <p:sp>
        <p:nvSpPr>
          <p:cNvPr id="8" name="TextBox 7">
            <a:extLst>
              <a:ext uri="{FF2B5EF4-FFF2-40B4-BE49-F238E27FC236}">
                <a16:creationId xmlns:a16="http://schemas.microsoft.com/office/drawing/2014/main" id="{C19D25CD-417E-400E-9A4F-0AEDBA1A921D}"/>
              </a:ext>
            </a:extLst>
          </p:cNvPr>
          <p:cNvSpPr txBox="1"/>
          <p:nvPr/>
        </p:nvSpPr>
        <p:spPr>
          <a:xfrm>
            <a:off x="7261670" y="4552768"/>
            <a:ext cx="137643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Launchpad </a:t>
            </a:r>
          </a:p>
          <a:p>
            <a:pPr algn="ctr"/>
            <a:r>
              <a:rPr lang="en-US" b="1">
                <a:ea typeface="Calibri"/>
                <a:cs typeface="Calibri"/>
              </a:rPr>
              <a:t>info</a:t>
            </a:r>
          </a:p>
        </p:txBody>
      </p:sp>
      <p:sp>
        <p:nvSpPr>
          <p:cNvPr id="9" name="TextBox 8">
            <a:extLst>
              <a:ext uri="{FF2B5EF4-FFF2-40B4-BE49-F238E27FC236}">
                <a16:creationId xmlns:a16="http://schemas.microsoft.com/office/drawing/2014/main" id="{42458F38-033B-8530-3857-B8B29DD3ECDB}"/>
              </a:ext>
            </a:extLst>
          </p:cNvPr>
          <p:cNvSpPr txBox="1"/>
          <p:nvPr/>
        </p:nvSpPr>
        <p:spPr>
          <a:xfrm>
            <a:off x="8882431" y="4552767"/>
            <a:ext cx="137643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Payload</a:t>
            </a:r>
          </a:p>
          <a:p>
            <a:pPr algn="ctr"/>
            <a:r>
              <a:rPr lang="en-US" b="1">
                <a:ea typeface="Calibri"/>
                <a:cs typeface="Calibri"/>
              </a:rPr>
              <a:t>info</a:t>
            </a:r>
          </a:p>
        </p:txBody>
      </p:sp>
      <p:sp>
        <p:nvSpPr>
          <p:cNvPr id="10" name="TextBox 9">
            <a:extLst>
              <a:ext uri="{FF2B5EF4-FFF2-40B4-BE49-F238E27FC236}">
                <a16:creationId xmlns:a16="http://schemas.microsoft.com/office/drawing/2014/main" id="{AEBC35FF-DAD0-C0EF-050D-3E15D2C893FA}"/>
              </a:ext>
            </a:extLst>
          </p:cNvPr>
          <p:cNvSpPr txBox="1"/>
          <p:nvPr/>
        </p:nvSpPr>
        <p:spPr>
          <a:xfrm>
            <a:off x="10079859" y="3911719"/>
            <a:ext cx="137643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Core</a:t>
            </a:r>
          </a:p>
          <a:p>
            <a:pPr algn="ctr"/>
            <a:r>
              <a:rPr lang="en-US" b="1">
                <a:ea typeface="Calibri"/>
                <a:cs typeface="Calibri"/>
              </a:rPr>
              <a:t>info</a:t>
            </a:r>
          </a:p>
        </p:txBody>
      </p:sp>
      <p:cxnSp>
        <p:nvCxnSpPr>
          <p:cNvPr id="17" name="Straight Arrow Connector 16">
            <a:extLst>
              <a:ext uri="{FF2B5EF4-FFF2-40B4-BE49-F238E27FC236}">
                <a16:creationId xmlns:a16="http://schemas.microsoft.com/office/drawing/2014/main" id="{321F05DD-0E95-A9D6-2120-69947241AB55}"/>
              </a:ext>
            </a:extLst>
          </p:cNvPr>
          <p:cNvCxnSpPr/>
          <p:nvPr/>
        </p:nvCxnSpPr>
        <p:spPr>
          <a:xfrm flipH="1">
            <a:off x="6725457" y="2823286"/>
            <a:ext cx="1063175" cy="10486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19C06CB-FE0A-F036-1F5F-3E6C62CC0FD9}"/>
              </a:ext>
            </a:extLst>
          </p:cNvPr>
          <p:cNvCxnSpPr>
            <a:cxnSpLocks/>
          </p:cNvCxnSpPr>
          <p:nvPr/>
        </p:nvCxnSpPr>
        <p:spPr>
          <a:xfrm>
            <a:off x="9566631" y="2811189"/>
            <a:ext cx="1150253" cy="10728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33A42D4-1E34-8B6E-324C-F23922389BDB}"/>
              </a:ext>
            </a:extLst>
          </p:cNvPr>
          <p:cNvCxnSpPr>
            <a:cxnSpLocks/>
          </p:cNvCxnSpPr>
          <p:nvPr/>
        </p:nvCxnSpPr>
        <p:spPr>
          <a:xfrm>
            <a:off x="8937678" y="2799093"/>
            <a:ext cx="593872" cy="1774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12218F4-4D9B-9855-C289-CC9959594DFD}"/>
              </a:ext>
            </a:extLst>
          </p:cNvPr>
          <p:cNvCxnSpPr>
            <a:cxnSpLocks/>
          </p:cNvCxnSpPr>
          <p:nvPr/>
        </p:nvCxnSpPr>
        <p:spPr>
          <a:xfrm flipH="1">
            <a:off x="7886597" y="2823282"/>
            <a:ext cx="434223" cy="1701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8782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35423"/>
            <a:ext cx="3932238" cy="4710063"/>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We obtained relevant tables from </a:t>
            </a:r>
            <a:r>
              <a:rPr lang="en-US" sz="2200" err="1">
                <a:solidFill>
                  <a:schemeClr val="accent3">
                    <a:lumMod val="25000"/>
                  </a:schemeClr>
                </a:solidFill>
                <a:latin typeface="Abadi"/>
              </a:rPr>
              <a:t>wikipedia</a:t>
            </a:r>
            <a:r>
              <a:rPr lang="en-US" sz="2200">
                <a:solidFill>
                  <a:schemeClr val="accent3">
                    <a:lumMod val="25000"/>
                  </a:schemeClr>
                </a:solidFill>
                <a:latin typeface="Abadi"/>
              </a:rPr>
              <a:t> on Falcon 9 launches, which was parsed via </a:t>
            </a:r>
            <a:r>
              <a:rPr lang="en-US" sz="2200" err="1">
                <a:solidFill>
                  <a:schemeClr val="accent3">
                    <a:lumMod val="25000"/>
                  </a:schemeClr>
                </a:solidFill>
                <a:latin typeface="Abadi"/>
              </a:rPr>
              <a:t>BeautifulSoup</a:t>
            </a:r>
            <a:r>
              <a:rPr lang="en-US" sz="2200">
                <a:solidFill>
                  <a:schemeClr val="accent3">
                    <a:lumMod val="25000"/>
                  </a:schemeClr>
                </a:solidFill>
                <a:latin typeface="Abadi"/>
              </a:rPr>
              <a:t> and then converted to a data frame with Pandas.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a:rPr>
              <a:t>For more details, the notebook containing the web scraping process can be found </a:t>
            </a:r>
            <a:r>
              <a:rPr lang="en-US" sz="2200">
                <a:solidFill>
                  <a:schemeClr val="accent1"/>
                </a:solidFill>
                <a:latin typeface="Abadi"/>
                <a:hlinkClick r:id="rId3">
                  <a:extLst>
                    <a:ext uri="{A12FA001-AC4F-418D-AE19-62706E023703}">
                      <ahyp:hlinkClr xmlns:ahyp="http://schemas.microsoft.com/office/drawing/2018/hyperlinkcolor" val="tx"/>
                    </a:ext>
                  </a:extLst>
                </a:hlinkClick>
              </a:rPr>
              <a:t>here</a:t>
            </a:r>
            <a:r>
              <a:rPr lang="en-US" sz="2200">
                <a:solidFill>
                  <a:schemeClr val="accent3">
                    <a:lumMod val="25000"/>
                  </a:schemeClr>
                </a:solidFill>
                <a:latin typeface="Abadi"/>
              </a:rPr>
              <a: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Scraping</a:t>
            </a:r>
            <a:endParaRPr lang="en-US">
              <a:solidFill>
                <a:srgbClr val="0B49CB"/>
              </a:solidFill>
            </a:endParaRPr>
          </a:p>
        </p:txBody>
      </p:sp>
      <p:sp>
        <p:nvSpPr>
          <p:cNvPr id="9" name="Rectangle 8">
            <a:extLst>
              <a:ext uri="{FF2B5EF4-FFF2-40B4-BE49-F238E27FC236}">
                <a16:creationId xmlns:a16="http://schemas.microsoft.com/office/drawing/2014/main" id="{3E9A85F2-CE11-3325-68FC-BF23989F6E3F}"/>
              </a:ext>
            </a:extLst>
          </p:cNvPr>
          <p:cNvSpPr/>
          <p:nvPr/>
        </p:nvSpPr>
        <p:spPr>
          <a:xfrm>
            <a:off x="8080274" y="4548888"/>
            <a:ext cx="1281365" cy="143971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A8030E3-0980-1ADB-0DD1-781620CBE2E8}"/>
              </a:ext>
            </a:extLst>
          </p:cNvPr>
          <p:cNvSpPr/>
          <p:nvPr/>
        </p:nvSpPr>
        <p:spPr>
          <a:xfrm>
            <a:off x="7935312" y="2811689"/>
            <a:ext cx="1579230" cy="147816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ea typeface="Calibri"/>
                <a:cs typeface="Calibri"/>
              </a:rPr>
              <a:t>H</a:t>
            </a:r>
            <a:endParaRPr lang="en-US"/>
          </a:p>
        </p:txBody>
      </p:sp>
      <p:sp>
        <p:nvSpPr>
          <p:cNvPr id="16" name="Rectangle 15">
            <a:extLst>
              <a:ext uri="{FF2B5EF4-FFF2-40B4-BE49-F238E27FC236}">
                <a16:creationId xmlns:a16="http://schemas.microsoft.com/office/drawing/2014/main" id="{6388EF81-622F-8709-6720-FB52128C8069}"/>
              </a:ext>
            </a:extLst>
          </p:cNvPr>
          <p:cNvSpPr/>
          <p:nvPr/>
        </p:nvSpPr>
        <p:spPr>
          <a:xfrm>
            <a:off x="7754426" y="2017737"/>
            <a:ext cx="1760118" cy="4258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DC0FB269-CD36-FBED-43EC-27DFA01E2793}"/>
              </a:ext>
            </a:extLst>
          </p:cNvPr>
          <p:cNvSpPr txBox="1"/>
          <p:nvPr/>
        </p:nvSpPr>
        <p:spPr>
          <a:xfrm>
            <a:off x="7261672" y="2013853"/>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err="1">
                <a:ea typeface="Calibri"/>
                <a:cs typeface="Calibri"/>
              </a:rPr>
              <a:t>BeautifulSoup</a:t>
            </a:r>
          </a:p>
        </p:txBody>
      </p:sp>
      <p:sp>
        <p:nvSpPr>
          <p:cNvPr id="20" name="TextBox 19">
            <a:extLst>
              <a:ext uri="{FF2B5EF4-FFF2-40B4-BE49-F238E27FC236}">
                <a16:creationId xmlns:a16="http://schemas.microsoft.com/office/drawing/2014/main" id="{F1155C17-303A-903A-787C-3157063942DB}"/>
              </a:ext>
            </a:extLst>
          </p:cNvPr>
          <p:cNvSpPr txBox="1"/>
          <p:nvPr/>
        </p:nvSpPr>
        <p:spPr>
          <a:xfrm>
            <a:off x="8032336" y="2955657"/>
            <a:ext cx="1376439"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HTML tables with info on Falcon 9 launches</a:t>
            </a:r>
          </a:p>
        </p:txBody>
      </p:sp>
      <p:sp>
        <p:nvSpPr>
          <p:cNvPr id="24" name="TextBox 23">
            <a:extLst>
              <a:ext uri="{FF2B5EF4-FFF2-40B4-BE49-F238E27FC236}">
                <a16:creationId xmlns:a16="http://schemas.microsoft.com/office/drawing/2014/main" id="{2F86F7FC-C7AF-ECBA-A0B8-3583001E5279}"/>
              </a:ext>
            </a:extLst>
          </p:cNvPr>
          <p:cNvSpPr txBox="1"/>
          <p:nvPr/>
        </p:nvSpPr>
        <p:spPr>
          <a:xfrm>
            <a:off x="8086311" y="4552767"/>
            <a:ext cx="1274081"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ea typeface="Calibri"/>
                <a:cs typeface="Calibri"/>
              </a:rPr>
              <a:t>Parsing and conversion to Data Frame</a:t>
            </a:r>
            <a:endParaRPr lang="en-US" err="1"/>
          </a:p>
        </p:txBody>
      </p:sp>
      <p:cxnSp>
        <p:nvCxnSpPr>
          <p:cNvPr id="32" name="Straight Arrow Connector 31">
            <a:extLst>
              <a:ext uri="{FF2B5EF4-FFF2-40B4-BE49-F238E27FC236}">
                <a16:creationId xmlns:a16="http://schemas.microsoft.com/office/drawing/2014/main" id="{52F3470F-FD3F-5F66-CA14-4ECA593EBF38}"/>
              </a:ext>
            </a:extLst>
          </p:cNvPr>
          <p:cNvCxnSpPr>
            <a:cxnSpLocks/>
          </p:cNvCxnSpPr>
          <p:nvPr/>
        </p:nvCxnSpPr>
        <p:spPr>
          <a:xfrm>
            <a:off x="8698842" y="4300347"/>
            <a:ext cx="2470" cy="2503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83B65EE-508F-42CB-69EC-161D6D9E0209}"/>
              </a:ext>
            </a:extLst>
          </p:cNvPr>
          <p:cNvCxnSpPr>
            <a:cxnSpLocks/>
          </p:cNvCxnSpPr>
          <p:nvPr/>
        </p:nvCxnSpPr>
        <p:spPr>
          <a:xfrm flipH="1">
            <a:off x="8682716" y="2447968"/>
            <a:ext cx="2044" cy="3711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155be751-a274-42e8-93fb-f39d3b9bccc8"/>
    <ds:schemaRef ds:uri="f80a141d-92ca-4d3d-9308-f7e7b1d44ce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46</Slides>
  <Notes>3</Notes>
  <HiddenSlides>0</HiddenSlide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revision>196</cp:revision>
  <dcterms:created xsi:type="dcterms:W3CDTF">2021-04-29T18:58:34Z</dcterms:created>
  <dcterms:modified xsi:type="dcterms:W3CDTF">2025-08-17T11:15:20Z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